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7" r:id="rId6"/>
    <p:sldId id="708" r:id="rId7"/>
    <p:sldId id="738" r:id="rId8"/>
    <p:sldId id="739" r:id="rId9"/>
    <p:sldId id="740" r:id="rId10"/>
    <p:sldId id="741" r:id="rId11"/>
    <p:sldId id="743" r:id="rId12"/>
    <p:sldId id="742" r:id="rId13"/>
    <p:sldId id="744" r:id="rId14"/>
    <p:sldId id="754" r:id="rId15"/>
    <p:sldId id="746" r:id="rId16"/>
    <p:sldId id="747" r:id="rId17"/>
    <p:sldId id="748" r:id="rId18"/>
    <p:sldId id="749" r:id="rId19"/>
    <p:sldId id="750" r:id="rId20"/>
    <p:sldId id="751" r:id="rId21"/>
    <p:sldId id="755" r:id="rId22"/>
    <p:sldId id="756" r:id="rId23"/>
    <p:sldId id="752" r:id="rId24"/>
    <p:sldId id="753" r:id="rId25"/>
    <p:sldId id="727" r:id="rId26"/>
    <p:sldId id="287" r:id="rId27"/>
  </p:sldIdLst>
  <p:sldSz cx="9144000" cy="5143500" type="screen16x9"/>
  <p:notesSz cx="6797675" cy="9928225"/>
  <p:custDataLst>
    <p:tags r:id="rId3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лушко" initials=" С. А.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C8"/>
    <a:srgbClr val="89B6FF"/>
    <a:srgbClr val="003CA0"/>
    <a:srgbClr val="FF8C00"/>
    <a:srgbClr val="F2B300"/>
    <a:srgbClr val="FFBF00"/>
    <a:srgbClr val="000099"/>
    <a:srgbClr val="D5EAFF"/>
    <a:srgbClr val="8FC7FF"/>
    <a:srgbClr val="1A5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2" autoAdjust="0"/>
    <p:restoredTop sz="80970" autoAdjust="0"/>
  </p:normalViewPr>
  <p:slideViewPr>
    <p:cSldViewPr snapToGrid="0" showGuides="1">
      <p:cViewPr varScale="1">
        <p:scale>
          <a:sx n="122" d="100"/>
          <a:sy n="122" d="100"/>
        </p:scale>
        <p:origin x="1404" y="102"/>
      </p:cViewPr>
      <p:guideLst>
        <p:guide orient="horz" pos="3239"/>
        <p:guide pos="281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-205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pcksheff\Desktop\&#1050;&#1088;&#1091;&#1075;&#1086;&#1074;&#1072;&#1103;%20&#1076;&#1080;&#1072;&#1075;&#1088;&#1072;&#1084;&#1084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pcksheff\Desktop\&#1050;&#1088;&#1091;&#1075;&#1086;&#1074;&#1072;&#1103;%20&#1076;&#1080;&#1072;&#1075;&#1088;&#1072;&#1084;&#1084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DD-480F-83F5-25CEAD024C6D}"/>
              </c:ext>
            </c:extLst>
          </c:dPt>
          <c:dPt>
            <c:idx val="1"/>
            <c:bubble3D val="0"/>
            <c:spPr>
              <a:solidFill>
                <a:srgbClr val="5454C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DD-480F-83F5-25CEAD024C6D}"/>
              </c:ext>
            </c:extLst>
          </c:dPt>
          <c:dLbls>
            <c:dLbl>
              <c:idx val="0"/>
              <c:layout>
                <c:manualLayout>
                  <c:x val="4.0522965879265092E-2"/>
                  <c:y val="-3.33938466025080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DD-480F-83F5-25CEAD024C6D}"/>
                </c:ext>
              </c:extLst>
            </c:dLbl>
            <c:dLbl>
              <c:idx val="1"/>
              <c:layout>
                <c:manualLayout>
                  <c:x val="-0.1136094706911636"/>
                  <c:y val="-3.61205890930300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DD-480F-83F5-25CEAD024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C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Общие тесты</c:v>
                </c:pt>
                <c:pt idx="1">
                  <c:v>Тесты классов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69</c:v>
                </c:pt>
                <c:pt idx="1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DD-480F-83F5-25CEAD024C6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A94BF79-D97C-4F17-B2B2-FE378A077667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C6B50815-DEFA-46D5-9FE8-0B0B8C992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A58C9CF-F856-4DC9-B28E-C8C8EF293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864" indent="-285717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2868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015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163" indent="-228574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309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456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8604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5751" indent="-228574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BEFC78-A9EE-4847-ACF1-2BD899E886E5}" type="slidenum">
              <a:rPr lang="ru-RU" sz="1200" b="0"/>
              <a:pPr eaLnBrk="1" hangingPunct="1"/>
              <a:t>1</a:t>
            </a:fld>
            <a:endParaRPr lang="ru-RU" sz="1200" b="0" dirty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36869" name="Номер слайда 3"/>
          <p:cNvSpPr txBox="1">
            <a:spLocks noGrp="1"/>
          </p:cNvSpPr>
          <p:nvPr/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9349D58-A221-488D-A9E8-03D4C4F1903F}" type="slidenum">
              <a:rPr lang="ru-RU" sz="1200" b="0"/>
              <a:pPr algn="r" eaLnBrk="1" hangingPunct="1"/>
              <a:t>1</a:t>
            </a:fld>
            <a:endParaRPr lang="ru-RU" sz="1200"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05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4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RDF Schema строго говоря не является средством верификации. Это RDF с дополнительной мета-надстройкой, которая позволяет формировать словарь для конкретных задач:</a:t>
            </a:r>
            <a:endParaRPr lang="ru-RU" b="0" dirty="0">
              <a:effectLst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Создавать классы с помощью rdfs:Class и экземпляры классов с помощью rdfs:type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Создавать типы предикатов, их область определения и область значения (rdf:Property, rdfs:domain, rdfs:range)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Создавать иерархию классов и предикатов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rdfs:subClassOf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rdfs:subPropertyOf)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67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74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SHACL </a:t>
            </a:r>
            <a:r>
              <a:rPr lang="ru-RU" dirty="0"/>
              <a:t>был признан рекомендацией </a:t>
            </a:r>
            <a:r>
              <a:rPr lang="en-US" dirty="0"/>
              <a:t>W3C 20 </a:t>
            </a:r>
            <a:r>
              <a:rPr lang="ru-RU" dirty="0"/>
              <a:t>июля 2017 года.</a:t>
            </a: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Фактически, до SHACL не существовало одобренных W3C стандартов для валидации RDF. Ближайшим кандидатом был ShEx, его даже отправили на рассмотрение в W3C, но в итоге стандартом был выбран именно SHACL.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84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SHACL является крайне выразительным языком, в особенности с использованием. SHACL SPARQL.</a:t>
            </a:r>
            <a:endParaRPr lang="ru-RU" b="0" dirty="0">
              <a:effectLst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ShEx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не позволяет объявить, что комбинация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предикат+языковой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тэг должна быть уникальная. К примеру, что по пути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rdfs:label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может быть только по одной строке на каждом языке.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ShEx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не позволяет выполнить сравнение значений различных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свойств.SHACL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имеет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Property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Pair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Constraint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Components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ShEx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не позволяет проверку множественности с дополнительными условиями. К примеру, SHACL позволяет задать следующее условие: в ячейке должно быть минимум 3 коммутационных аппарата, при этом строго один из них должен быть силовым выключателем.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ShEx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ограниченно поддерживает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property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paths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результате не позволяет указать множественность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property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path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values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 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45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Контур узла накладывает ограничения непосредственно на узел.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Контур свойства накладывает ограничения на значения, связанные с узлом через какой-нибудь путь (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path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  <a:endParaRPr lang="ru-RU" b="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24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57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3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b="0" dirty="0">
                <a:effectLst/>
              </a:rPr>
              <a:t>Простейший пример, проверяющий множественность связей и типы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4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CIM - это онтология (формальная модель какого-либо процесса, явления, части окружающего мира, согласованная с экспертами, работающими в моделируемой области).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RDF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Schema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- это средство описания онтологии.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RDF - это непосредственно граф знаний.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04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b="0" dirty="0">
                <a:effectLst/>
              </a:rPr>
              <a:t>Пример посложнее, включающий логически</a:t>
            </a:r>
            <a:r>
              <a:rPr lang="ru-RU" b="0" baseline="0" dirty="0">
                <a:effectLst/>
              </a:rPr>
              <a:t>й оператор </a:t>
            </a:r>
            <a:r>
              <a:rPr lang="en-US" b="0" baseline="0" dirty="0" err="1">
                <a:effectLst/>
              </a:rPr>
              <a:t>sh:or</a:t>
            </a:r>
            <a:r>
              <a:rPr lang="en-US" b="0" baseline="0" dirty="0">
                <a:effectLst/>
              </a:rPr>
              <a:t> </a:t>
            </a:r>
            <a:r>
              <a:rPr lang="ru-RU" b="0" baseline="0" dirty="0">
                <a:effectLst/>
              </a:rPr>
              <a:t>и проверяющий наличие </a:t>
            </a:r>
            <a:r>
              <a:rPr lang="en-US" b="0" baseline="0" dirty="0">
                <a:effectLst/>
              </a:rPr>
              <a:t>r0 </a:t>
            </a:r>
            <a:r>
              <a:rPr lang="ru-RU" b="0" baseline="0" dirty="0">
                <a:effectLst/>
              </a:rPr>
              <a:t>ЛЭП разных классов напряжения в допустимом диапазоне по справочным данным.</a:t>
            </a:r>
            <a:endParaRPr lang="ru-RU" b="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62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1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6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8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/>
              <a:t>Почему выбраны графы?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Окружающий мир хорошо структурирован - в реальности действительно наличествуют сущности разных видов, которые связаны между собой, при этом связи зачастую гораздо более важны, чем сами сущности.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Графы - достаточно естественная абстракция для электрических и информационных систем.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Графы хорошо изучены математически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6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4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Когда модели используются в промышленной эксплуатации, когда на их основе принимаются технологические решения, чрезвычайно важно оценивать качество таких информационных моделей.</a:t>
            </a: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Должны оцениваться:</a:t>
            </a:r>
            <a:endParaRPr lang="ru-RU" b="0" dirty="0">
              <a:effectLst/>
            </a:endParaRP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Синтаксическая корректность (правильность описания графа в выбранном формате)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Семантическая корректность (непротиворечивость информации, какие-либо дополнительные формальные критерии)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Достоверность информации 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Общие принципы формирования модели (важно, когда модель формируется коллективно). Такие критерии достаточно сложно формализовать. 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008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8C9CF-F856-4DC9-B28E-C8C8EF29312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2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6" y="1647825"/>
            <a:ext cx="8207375" cy="218956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4452937"/>
            <a:ext cx="8186737" cy="682229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245309" y="566773"/>
            <a:ext cx="912944" cy="1033397"/>
            <a:chOff x="2481263" y="212726"/>
            <a:chExt cx="4175126" cy="4725988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3169084" y="680469"/>
            <a:ext cx="4121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СИСТЕМНЫЙ ОПЕРАТОР </a:t>
            </a:r>
          </a:p>
          <a:p>
            <a:r>
              <a:rPr lang="ru-RU" sz="1500" spc="-10" baseline="0" dirty="0">
                <a:solidFill>
                  <a:srgbClr val="A88C5E"/>
                </a:solidFill>
                <a:latin typeface="Arial Narrow" panose="020B0606020202030204" pitchFamily="34" charset="0"/>
              </a:rPr>
              <a:t>ЕДИНОЙ ЭНЕРГЕТИЧЕСКОЙ СИСТЕМЫ</a:t>
            </a:r>
            <a:endParaRPr lang="en-US" sz="1500" spc="-10" baseline="0" dirty="0">
              <a:solidFill>
                <a:srgbClr val="A88C5E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RUSSIAN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POWER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SYSTEM</a:t>
            </a:r>
            <a:r>
              <a:rPr lang="en-US" sz="16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 </a:t>
            </a:r>
            <a:r>
              <a:rPr lang="en-US" sz="1500" spc="30" baseline="0" dirty="0">
                <a:solidFill>
                  <a:srgbClr val="003CA0"/>
                </a:solidFill>
                <a:latin typeface="Arial Narrow" panose="020B0606020202030204" pitchFamily="34" charset="0"/>
              </a:rPr>
              <a:t>OPERATOR</a:t>
            </a:r>
            <a:endParaRPr lang="ru-RU" sz="1500" spc="30" baseline="0" dirty="0">
              <a:solidFill>
                <a:srgbClr val="003C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5346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DCB2-B83A-4EA5-AA8E-76218A8B2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4055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9" y="0"/>
            <a:ext cx="2198687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C7FC-25C6-478A-8752-63641AB0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68166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3F22-0AD9-46BC-8189-A8BBDFB12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3459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69BD-165E-46A4-963A-CA0F6966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3055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9" y="894160"/>
            <a:ext cx="4321175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963" y="894160"/>
            <a:ext cx="4322762" cy="41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0668-BA44-4245-B81E-D664D07C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7278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35C31-ECFA-47D7-8CD6-BE3912C7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8334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E451-AC80-4928-9ADA-835975F8B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4536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08B5-AAC9-4CEC-9877-CEE2B841A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175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3F4B-17B9-472D-A07B-617B23910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8437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8A32-3A1B-4032-A519-EE9A4912A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388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51435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79771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94160"/>
            <a:ext cx="8796337" cy="41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413148"/>
            <a:ext cx="576262" cy="3774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95642F"/>
                </a:solidFill>
                <a:latin typeface="Arial" charset="0"/>
              </a:defRPr>
            </a:lvl1pPr>
          </a:lstStyle>
          <a:p>
            <a:pPr>
              <a:defRPr/>
            </a:pPr>
            <a:fld id="{DCA136F8-5059-4330-8813-7A498AD3D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46696" y="68893"/>
            <a:ext cx="620238" cy="702072"/>
            <a:chOff x="2481263" y="212726"/>
            <a:chExt cx="4175126" cy="4725988"/>
          </a:xfrm>
        </p:grpSpPr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pitchFamily="34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pitchFamily="34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RDFLib/pySHACL" TargetMode="External"/><Relationship Id="rId13" Type="http://schemas.openxmlformats.org/officeDocument/2006/relationships/hyperlink" Target="https://github.com/zazuko/rdf-validate-shacl" TargetMode="External"/><Relationship Id="rId3" Type="http://schemas.openxmlformats.org/officeDocument/2006/relationships/hyperlink" Target="https://shacl.org/playground/" TargetMode="External"/><Relationship Id="rId7" Type="http://schemas.openxmlformats.org/officeDocument/2006/relationships/hyperlink" Target="https://project.inria.fr/corese/" TargetMode="External"/><Relationship Id="rId12" Type="http://schemas.openxmlformats.org/officeDocument/2006/relationships/hyperlink" Target="https://www.stardog.com/blog/studio-shacl-released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legrograph.com/" TargetMode="External"/><Relationship Id="rId11" Type="http://schemas.openxmlformats.org/officeDocument/2006/relationships/hyperlink" Target="https://github.com/weso/shaclex" TargetMode="External"/><Relationship Id="rId5" Type="http://schemas.openxmlformats.org/officeDocument/2006/relationships/hyperlink" Target="https://jena.apache.org/documentation/shacl/" TargetMode="External"/><Relationship Id="rId10" Type="http://schemas.openxmlformats.org/officeDocument/2006/relationships/hyperlink" Target="https://rdf4j.org/documentation/programming/shacl/" TargetMode="External"/><Relationship Id="rId4" Type="http://schemas.openxmlformats.org/officeDocument/2006/relationships/hyperlink" Target="https://www.topquadrant.com/technology/shacl/" TargetMode="External"/><Relationship Id="rId9" Type="http://schemas.openxmlformats.org/officeDocument/2006/relationships/hyperlink" Target="https://neo4j.com/labs/neosemantics/4.0/validation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070185" y="44624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1800" b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Методы автоматизированной проверки фрагментов CIM-модели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452937"/>
            <a:ext cx="8277225" cy="682229"/>
          </a:xfrm>
        </p:spPr>
        <p:txBody>
          <a:bodyPr/>
          <a:lstStyle/>
          <a:p>
            <a:r>
              <a:rPr lang="ru-RU" dirty="0"/>
              <a:t>Шевчук С.А., главный специалист Службы автоматизированных</a:t>
            </a:r>
          </a:p>
          <a:p>
            <a:r>
              <a:rPr lang="ru-RU" dirty="0"/>
              <a:t> систем диспетчерского управления Филиала АО «СО ЕЭС» ОДУ Урала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86194" y="1448217"/>
            <a:ext cx="56546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algn="ctr">
              <a:spcBef>
                <a:spcPct val="20000"/>
              </a:spcBef>
              <a:buClr>
                <a:srgbClr val="003CA0"/>
              </a:buClr>
              <a:buFont typeface="Arial" charset="0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449263" algn="ctr">
              <a:spcBef>
                <a:spcPct val="20000"/>
              </a:spcBef>
              <a:buClr>
                <a:srgbClr val="95642F"/>
              </a:buClr>
              <a:buSzPct val="85000"/>
              <a:buFont typeface="Arial" charset="0"/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898525" algn="ctr">
              <a:spcBef>
                <a:spcPct val="20000"/>
              </a:spcBef>
              <a:buClr>
                <a:srgbClr val="003CA0"/>
              </a:buClr>
              <a:buFont typeface="Wingdings" pitchFamily="2" charset="2"/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257300" algn="ctr">
              <a:spcBef>
                <a:spcPct val="20000"/>
              </a:spcBef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1616075" algn="ctr">
              <a:spcBef>
                <a:spcPct val="20000"/>
              </a:spcBef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073275" algn="ctr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530475" algn="ctr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2987675" algn="ctr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444875" algn="ctr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endParaRPr lang="ru-RU" altLang="ru-RU" sz="1200" dirty="0"/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30EB5AF6-A37B-465D-A073-C5CF5D4BC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398169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Используемые СО средства валидации. Правила проверки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206FC40-1131-4726-A553-6751E7F7D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ru-RU" sz="1600" b="0" dirty="0"/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30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32793" y="1590080"/>
          <a:ext cx="4598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2">
            <a:extLst>
              <a:ext uri="{FF2B5EF4-FFF2-40B4-BE49-F238E27FC236}">
                <a16:creationId xmlns:a16="http://schemas.microsoft.com/office/drawing/2014/main" id="{9F86F1A7-3694-4DBD-AD54-F1D16842584D}"/>
              </a:ext>
            </a:extLst>
          </p:cNvPr>
          <p:cNvSpPr txBox="1">
            <a:spLocks/>
          </p:cNvSpPr>
          <p:nvPr/>
        </p:nvSpPr>
        <p:spPr bwMode="auto">
          <a:xfrm>
            <a:off x="4994622" y="1071997"/>
            <a:ext cx="3981103" cy="395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ru-RU" sz="1600" kern="0" dirty="0">
                <a:latin typeface="Arial" pitchFamily="34" charset="0"/>
                <a:cs typeface="Times New Roman" panose="02020603050405020304" pitchFamily="18" charset="0"/>
              </a:rPr>
              <a:t>Дополнительные возможности: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0" kern="0" dirty="0">
                <a:latin typeface="Arial" pitchFamily="34" charset="0"/>
                <a:cs typeface="Times New Roman" panose="02020603050405020304" pitchFamily="18" charset="0"/>
              </a:rPr>
              <a:t>Возможность гибко задавать исключения (по классам, по конкретным объектам)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0" kern="0" dirty="0">
                <a:latin typeface="Arial" pitchFamily="34" charset="0"/>
                <a:cs typeface="Times New Roman" panose="02020603050405020304" pitchFamily="18" charset="0"/>
              </a:rPr>
              <a:t>Возможность включать</a:t>
            </a:r>
            <a:r>
              <a:rPr lang="en-US" sz="1600" b="0" kern="0" dirty="0">
                <a:latin typeface="Arial" pitchFamily="34" charset="0"/>
                <a:cs typeface="Times New Roman" panose="02020603050405020304" pitchFamily="18" charset="0"/>
              </a:rPr>
              <a:t>/</a:t>
            </a:r>
            <a:r>
              <a:rPr lang="ru-RU" sz="1600" b="0" kern="0" dirty="0">
                <a:latin typeface="Arial" pitchFamily="34" charset="0"/>
                <a:cs typeface="Times New Roman" panose="02020603050405020304" pitchFamily="18" charset="0"/>
              </a:rPr>
              <a:t>отключать правила для различных контекстов модели</a:t>
            </a:r>
            <a:endParaRPr lang="ru-RU" sz="1400" b="0" kern="0" dirty="0">
              <a:latin typeface="Arial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0" kern="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1030551"/>
            <a:ext cx="4577685" cy="39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Используемые СО средства валидации. Проверка фрагментов ИМ от ПАО «Россети»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206FC40-1131-4726-A553-6751E7F7D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ru-RU" sz="1600" b="0" dirty="0"/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3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F86F1A7-3694-4DBD-AD54-F1D16842584D}"/>
              </a:ext>
            </a:extLst>
          </p:cNvPr>
          <p:cNvSpPr txBox="1">
            <a:spLocks/>
          </p:cNvSpPr>
          <p:nvPr/>
        </p:nvSpPr>
        <p:spPr bwMode="auto">
          <a:xfrm>
            <a:off x="4571999" y="1071996"/>
            <a:ext cx="4403725" cy="395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ru-RU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Свердловским РДУ разработано средство проверки фрагментов в формате </a:t>
            </a:r>
            <a:r>
              <a:rPr lang="en-US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CIMXML</a:t>
            </a:r>
            <a:endParaRPr lang="ru-RU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ru-RU" sz="14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Плюсы: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на </a:t>
            </a:r>
            <a:r>
              <a:rPr lang="en-US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C# </a:t>
            </a: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позволяет добавлять правила любой сложности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требуется стороннего программного обеспечения</a:t>
            </a:r>
          </a:p>
          <a:p>
            <a:pPr marL="0" indent="0">
              <a:buNone/>
            </a:pPr>
            <a:endParaRPr lang="ru-RU" sz="14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Минусы: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Сложность дальнейшего поддержания средств валидации в актуальном состоянии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Далеко от общемировой практики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4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E88EFE-F7B3-42A8-BC1E-74139F191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7281"/>
            <a:ext cx="4572000" cy="24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Schema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206FC40-1131-4726-A553-6751E7F7D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ru-RU" sz="1600" b="0" dirty="0"/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3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1A81054-9CFD-43C6-8A43-9E5D429C47B5}"/>
              </a:ext>
            </a:extLst>
          </p:cNvPr>
          <p:cNvSpPr txBox="1">
            <a:spLocks/>
          </p:cNvSpPr>
          <p:nvPr/>
        </p:nvSpPr>
        <p:spPr bwMode="auto">
          <a:xfrm>
            <a:off x="179388" y="1327637"/>
            <a:ext cx="8796337" cy="353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RDF Schema </a:t>
            </a: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расширяет возможности </a:t>
            </a:r>
            <a:r>
              <a:rPr lang="en-US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RDF</a:t>
            </a: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задает структуру графа</a:t>
            </a:r>
            <a:r>
              <a:rPr lang="en-US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позволяет: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0" kern="0" dirty="0"/>
              <a:t>Создавать классы и экземпляры классов</a:t>
            </a:r>
          </a:p>
          <a:p>
            <a:pPr marL="0" indent="0">
              <a:buNone/>
            </a:pPr>
            <a:r>
              <a:rPr lang="en-US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cim:Substation </a:t>
            </a:r>
            <a:r>
              <a:rPr lang="ru-RU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</a:t>
            </a:r>
            <a:r>
              <a:rPr lang="en-US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rdf:type</a:t>
            </a:r>
            <a:r>
              <a:rPr lang="ru-RU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  </a:t>
            </a:r>
            <a:r>
              <a:rPr lang="en-US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      rdfs:Class</a:t>
            </a:r>
          </a:p>
          <a:p>
            <a:pPr marL="0" indent="0">
              <a:buNone/>
            </a:pPr>
            <a:r>
              <a:rPr lang="en-US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so:</a:t>
            </a:r>
            <a:r>
              <a:rPr lang="ru-RU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Сосьва</a:t>
            </a:r>
            <a:r>
              <a:rPr lang="en-US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</a:t>
            </a:r>
            <a:r>
              <a:rPr lang="ru-RU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    </a:t>
            </a:r>
            <a:r>
              <a:rPr lang="en-US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rdf:type </a:t>
            </a:r>
            <a:r>
              <a:rPr lang="ru-RU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 </a:t>
            </a:r>
            <a:r>
              <a:rPr lang="en-US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      cim:Substation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0" kern="0" dirty="0"/>
              <a:t>Объявлять типы предикатов, их область определения</a:t>
            </a:r>
          </a:p>
          <a:p>
            <a:pPr marL="0" indent="0">
              <a:buNone/>
            </a:pPr>
            <a:r>
              <a:rPr lang="en-US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cim:Equipments  rdf:type          rdf:Property</a:t>
            </a:r>
          </a:p>
          <a:p>
            <a:pPr marL="0" indent="0">
              <a:buNone/>
            </a:pPr>
            <a:r>
              <a:rPr lang="en-US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cim:Equipments  rdfs:range        cim:Equipment</a:t>
            </a:r>
          </a:p>
          <a:p>
            <a:pPr marL="0" indent="0">
              <a:buNone/>
            </a:pPr>
            <a:r>
              <a:rPr lang="en-US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cim:Equipments  rdfs:domain       cim:Substation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0" kern="0" dirty="0"/>
              <a:t>Создавать иерархию классов и предикатов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cim:Substation  rdfs:subClassOf   cim:EquipmentContainer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cim:Breaker     rdfs:subClassOf   cim:ProtectedSwitch</a:t>
            </a: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</p:spTree>
    <p:extLst>
      <p:ext uri="{BB962C8B-B14F-4D97-AF65-F5344CB8AC3E}">
        <p14:creationId xmlns:p14="http://schemas.microsoft.com/office/powerpoint/2010/main" val="14726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Schema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206FC40-1131-4726-A553-6751E7F7D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ru-RU" sz="1600" b="0" dirty="0"/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3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1A81054-9CFD-43C6-8A43-9E5D429C47B5}"/>
              </a:ext>
            </a:extLst>
          </p:cNvPr>
          <p:cNvSpPr txBox="1">
            <a:spLocks/>
          </p:cNvSpPr>
          <p:nvPr/>
        </p:nvSpPr>
        <p:spPr bwMode="auto">
          <a:xfrm>
            <a:off x="179388" y="1327637"/>
            <a:ext cx="8796337" cy="353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Хотя </a:t>
            </a:r>
            <a:r>
              <a:rPr lang="en-US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RDF Schema </a:t>
            </a: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является средством валидации, она позволяет описать структуру онтологии, а потом проверить граф на соответствие этой структуре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CIM такую структуру принято называть «профилем», то есть при помощи RDF Schema мы можем проверить полученный CIMXML файл на соответствие какому-то стандартизированному профилю, например: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58651.2-2019 Базисный профиль информационной модели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58651.3-2020 Профиль информационной модели линий электропередачи и электросетевого оборудования напряжением 110-750 кВ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58651.4-2020 Профиль информационной модели генерирующего оборудования</a:t>
            </a:r>
          </a:p>
          <a:p>
            <a:pPr marL="0" indent="0" algn="l">
              <a:buNone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</p:spTree>
    <p:extLst>
      <p:ext uri="{BB962C8B-B14F-4D97-AF65-F5344CB8AC3E}">
        <p14:creationId xmlns:p14="http://schemas.microsoft.com/office/powerpoint/2010/main" val="4464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ShEx </a:t>
            </a:r>
            <a:r>
              <a:rPr lang="ru-RU" dirty="0"/>
              <a:t>и </a:t>
            </a:r>
            <a:r>
              <a:rPr lang="en-US" dirty="0"/>
              <a:t>SHACL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206FC40-1131-4726-A553-6751E7F7D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ru-RU" sz="1600" b="0" dirty="0"/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3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1A81054-9CFD-43C6-8A43-9E5D429C47B5}"/>
              </a:ext>
            </a:extLst>
          </p:cNvPr>
          <p:cNvSpPr txBox="1">
            <a:spLocks/>
          </p:cNvSpPr>
          <p:nvPr/>
        </p:nvSpPr>
        <p:spPr bwMode="auto">
          <a:xfrm>
            <a:off x="179388" y="1327637"/>
            <a:ext cx="8796337" cy="353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ShEx </a:t>
            </a: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SHACL –</a:t>
            </a: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наиболее продвинутые средства валидации </a:t>
            </a:r>
            <a:r>
              <a:rPr lang="en-US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RDF-</a:t>
            </a: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графов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</a:t>
            </a:r>
            <a:r>
              <a:rPr lang="en-US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SHACL – </a:t>
            </a: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рекомендация </a:t>
            </a:r>
            <a:r>
              <a:rPr lang="en-US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W3C</a:t>
            </a: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валидации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ShEx – </a:t>
            </a: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работы сообщества энтузиастов</a:t>
            </a:r>
          </a:p>
          <a:p>
            <a:pPr marL="0" indent="0" algn="l">
              <a:buNone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“Graph shape” (</a:t>
            </a: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контур графа) в обоих стандартах является основным механизмом валидации</a:t>
            </a:r>
          </a:p>
          <a:p>
            <a:pPr marL="0" indent="0" algn="l">
              <a:buNone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160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Контур графа</a:t>
            </a: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набор ограничений на любые компоненты графа (на экземпляры заданного класса, на разрешённое количество предикат на один экземпляр, на используемые типы данных, на сочетания различных предикатов, на значения литералов и т.д.)</a:t>
            </a:r>
          </a:p>
          <a:p>
            <a:pPr marL="0" indent="0" algn="l">
              <a:buNone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</p:spTree>
    <p:extLst>
      <p:ext uri="{BB962C8B-B14F-4D97-AF65-F5344CB8AC3E}">
        <p14:creationId xmlns:p14="http://schemas.microsoft.com/office/powerpoint/2010/main" val="38064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чём </a:t>
            </a:r>
            <a:r>
              <a:rPr lang="en-US" dirty="0"/>
              <a:t>SHACL </a:t>
            </a:r>
            <a:r>
              <a:rPr lang="ru-RU" dirty="0"/>
              <a:t>превосходит </a:t>
            </a:r>
            <a:r>
              <a:rPr lang="en-US" dirty="0" err="1"/>
              <a:t>ShEx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206FC40-1131-4726-A553-6751E7F7D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ru-RU" sz="1600" b="0" dirty="0"/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3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1A81054-9CFD-43C6-8A43-9E5D429C47B5}"/>
              </a:ext>
            </a:extLst>
          </p:cNvPr>
          <p:cNvSpPr txBox="1">
            <a:spLocks/>
          </p:cNvSpPr>
          <p:nvPr/>
        </p:nvSpPr>
        <p:spPr bwMode="auto">
          <a:xfrm>
            <a:off x="179388" y="1327637"/>
            <a:ext cx="8796337" cy="353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SHACL </a:t>
            </a: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варианте </a:t>
            </a:r>
            <a:r>
              <a:rPr lang="en-US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SHACL-SPARQL</a:t>
            </a: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позволяет писать ограничения на языке запросов </a:t>
            </a:r>
            <a:r>
              <a:rPr lang="en-US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SPARQL, </a:t>
            </a: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делает его крайне выразительным и мощным</a:t>
            </a:r>
            <a:endParaRPr lang="ru-RU" sz="1600" b="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b="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hEx</a:t>
            </a: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позволяет объявить, что комбинация «</a:t>
            </a:r>
            <a:r>
              <a:rPr lang="ru-RU" sz="1600" b="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предикат+языковой</a:t>
            </a: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тэг» должна быть уникальной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ShEx</a:t>
            </a: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позволяет выполнить сравнение значений различных свойств объекта. SHACL имеет Property Pair Constraint Components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ShEx</a:t>
            </a: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позволяет проверку множественности с дополнительными условиями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0" dirty="0">
                <a:latin typeface="Arial" pitchFamily="34" charset="0"/>
                <a:cs typeface="Times New Roman" panose="02020603050405020304" pitchFamily="18" charset="0"/>
              </a:rPr>
              <a:t>ShEx ограниченно поддерживает property paths из </a:t>
            </a: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SPARQL</a:t>
            </a:r>
            <a:r>
              <a:rPr lang="ru-RU" sz="1600" b="0" dirty="0">
                <a:latin typeface="Arial" pitchFamily="34" charset="0"/>
                <a:cs typeface="Times New Roman" panose="02020603050405020304" pitchFamily="18" charset="0"/>
              </a:rPr>
              <a:t> и не позволяет указать множественность property path values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1600" b="0" dirty="0">
              <a:latin typeface="Arial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</p:spTree>
    <p:extLst>
      <p:ext uri="{BB962C8B-B14F-4D97-AF65-F5344CB8AC3E}">
        <p14:creationId xmlns:p14="http://schemas.microsoft.com/office/powerpoint/2010/main" val="40701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концепции </a:t>
            </a:r>
            <a:r>
              <a:rPr lang="en-US" dirty="0"/>
              <a:t>SHACL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206FC40-1131-4726-A553-6751E7F7D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ru-RU" sz="1600" b="0" dirty="0"/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3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49" r="-1"/>
          <a:stretch/>
        </p:blipFill>
        <p:spPr>
          <a:xfrm>
            <a:off x="67028" y="1219951"/>
            <a:ext cx="9021055" cy="33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250" y="0"/>
            <a:ext cx="7443788" cy="797719"/>
          </a:xfrm>
        </p:spPr>
        <p:txBody>
          <a:bodyPr/>
          <a:lstStyle/>
          <a:p>
            <a:r>
              <a:rPr lang="ru-RU" dirty="0"/>
              <a:t>Основные компоненты ограничений</a:t>
            </a:r>
            <a:r>
              <a:rPr lang="en-US" dirty="0"/>
              <a:t> (SHACL Core)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1A81054-9CFD-43C6-8A43-9E5D429C47B5}"/>
              </a:ext>
            </a:extLst>
          </p:cNvPr>
          <p:cNvSpPr txBox="1">
            <a:spLocks/>
          </p:cNvSpPr>
          <p:nvPr/>
        </p:nvSpPr>
        <p:spPr bwMode="auto">
          <a:xfrm>
            <a:off x="105753" y="1015022"/>
            <a:ext cx="2129448" cy="1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типы данных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sh:class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sh:datatype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sh:nodeKind</a:t>
            </a:r>
            <a:endParaRPr lang="ru-RU" sz="1600" b="0" dirty="0">
              <a:latin typeface="Arial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09069D1-5691-4484-A45B-76168FD34FDF}"/>
              </a:ext>
            </a:extLst>
          </p:cNvPr>
          <p:cNvSpPr txBox="1">
            <a:spLocks/>
          </p:cNvSpPr>
          <p:nvPr/>
        </p:nvSpPr>
        <p:spPr bwMode="auto">
          <a:xfrm>
            <a:off x="3208338" y="1015021"/>
            <a:ext cx="2336799" cy="1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множественность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sh:minCount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sh:maxCount</a:t>
            </a: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3CDE6EA-A3FB-4AA7-9DBD-73DD0D1A3A5A}"/>
              </a:ext>
            </a:extLst>
          </p:cNvPr>
          <p:cNvSpPr txBox="1">
            <a:spLocks/>
          </p:cNvSpPr>
          <p:nvPr/>
        </p:nvSpPr>
        <p:spPr bwMode="auto">
          <a:xfrm>
            <a:off x="6310923" y="1015021"/>
            <a:ext cx="2336799" cy="139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числовые пределы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sh:minInclusive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sh:minExclusive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sh:maxInclusive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sh:maxExclusive</a:t>
            </a: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28F6B81-DCA9-4072-8275-B6DF9707EF2A}"/>
              </a:ext>
            </a:extLst>
          </p:cNvPr>
          <p:cNvSpPr txBox="1">
            <a:spLocks/>
          </p:cNvSpPr>
          <p:nvPr/>
        </p:nvSpPr>
        <p:spPr bwMode="auto">
          <a:xfrm>
            <a:off x="105753" y="2407138"/>
            <a:ext cx="2336799" cy="156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содержимое строк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sh:minLength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sh:maxLength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sh:pattern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sh:languageIn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sh:uniqueLang</a:t>
            </a: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1C2230A-0599-4305-B6B9-D7A0EDDC92F6}"/>
              </a:ext>
            </a:extLst>
          </p:cNvPr>
          <p:cNvSpPr txBox="1">
            <a:spLocks/>
          </p:cNvSpPr>
          <p:nvPr/>
        </p:nvSpPr>
        <p:spPr bwMode="auto">
          <a:xfrm>
            <a:off x="3208338" y="2406097"/>
            <a:ext cx="2428630" cy="1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пары свойств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sh:equals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sh:disjoint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sh:lessThan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sh:lessThanOrEquals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C693CA2-5B28-4541-9059-A861F7977E79}"/>
              </a:ext>
            </a:extLst>
          </p:cNvPr>
          <p:cNvSpPr txBox="1">
            <a:spLocks/>
          </p:cNvSpPr>
          <p:nvPr/>
        </p:nvSpPr>
        <p:spPr bwMode="auto">
          <a:xfrm>
            <a:off x="6310923" y="2406096"/>
            <a:ext cx="2336799" cy="139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Логические операторы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sh:not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sh:and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sh:or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sh:xone</a:t>
            </a: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B6651AD-D89A-4F8F-9D8F-50D54CED89E5}"/>
              </a:ext>
            </a:extLst>
          </p:cNvPr>
          <p:cNvSpPr txBox="1">
            <a:spLocks/>
          </p:cNvSpPr>
          <p:nvPr/>
        </p:nvSpPr>
        <p:spPr bwMode="auto">
          <a:xfrm>
            <a:off x="3208338" y="3970215"/>
            <a:ext cx="3262800" cy="156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cs typeface="Times New Roman" panose="02020603050405020304" pitchFamily="18" charset="0"/>
              </a:rPr>
              <a:t>sh:closed, sh:ignoreProperties</a:t>
            </a:r>
            <a:endParaRPr lang="ru-RU" sz="1600" b="0" dirty="0">
              <a:latin typeface="Arial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sh:hasValue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sh:in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</p:spTree>
    <p:extLst>
      <p:ext uri="{BB962C8B-B14F-4D97-AF65-F5344CB8AC3E}">
        <p14:creationId xmlns:p14="http://schemas.microsoft.com/office/powerpoint/2010/main" val="116769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Популярные движки для </a:t>
            </a:r>
            <a:r>
              <a:rPr lang="en-US" dirty="0"/>
              <a:t>SHACL-</a:t>
            </a:r>
            <a:r>
              <a:rPr lang="ru-RU" dirty="0"/>
              <a:t>валидации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206FC40-1131-4726-A553-6751E7F7D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ru-RU" sz="1600" b="0" dirty="0"/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3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1A81054-9CFD-43C6-8A43-9E5D429C47B5}"/>
              </a:ext>
            </a:extLst>
          </p:cNvPr>
          <p:cNvSpPr txBox="1">
            <a:spLocks/>
          </p:cNvSpPr>
          <p:nvPr/>
        </p:nvSpPr>
        <p:spPr bwMode="auto">
          <a:xfrm>
            <a:off x="179388" y="1196821"/>
            <a:ext cx="8796337" cy="33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SHACL Playground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https://shacl.org/playground/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1600" b="0" kern="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TopBraid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SHACL API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https://www.topquadrant.com/technology/shacl/</a:t>
            </a:r>
            <a:endParaRPr lang="en-US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Apache Jena SHACL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https://jena.apache.org/documentation/shacl/</a:t>
            </a: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AllegroGraph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https://allegrograph.com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1600" b="0" kern="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Corese</a:t>
            </a: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https://project.inria.fr/corese/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pySHACL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https://github.com/RDFLib/pySHACL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Neo4J</a:t>
            </a: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https://neo4j.com/labs/neosemantics/4.0/validation/</a:t>
            </a: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RDF4J</a:t>
            </a: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https://rdf4j.org/documentation/programming/shacl/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shaclex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https://github.com/weso/shaclex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StarDog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https://www.stardog.com/blog/studio-shacl-released/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1600" b="0" kern="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Zazuko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SHACL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https://github.com/zazuko/rdf-validate-shacl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</p:spTree>
    <p:extLst>
      <p:ext uri="{BB962C8B-B14F-4D97-AF65-F5344CB8AC3E}">
        <p14:creationId xmlns:p14="http://schemas.microsoft.com/office/powerpoint/2010/main" val="14350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контуров </a:t>
            </a:r>
            <a:r>
              <a:rPr lang="en-US" dirty="0"/>
              <a:t>SHACL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472568" y="1340644"/>
            <a:ext cx="49907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: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SubstationShape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a 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sh:NodeShape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;</a:t>
            </a:r>
            <a:endParaRPr lang="ru-RU" b="0" dirty="0">
              <a:solidFill>
                <a:srgbClr val="FF8C00"/>
              </a:solidFill>
              <a:latin typeface="Consolas" panose="020B0609020204030204" pitchFamily="49" charset="0"/>
            </a:endParaRP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srgbClr val="FF8C00"/>
                </a:solidFill>
                <a:latin typeface="Consolas" panose="020B0609020204030204" pitchFamily="49" charset="0"/>
              </a:rPr>
              <a:t>   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sh:targetClass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cim:Substation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   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sh:property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[                 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    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sh:path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cim:IdentifiedObject.name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    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sh:minCount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1;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    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sh:datatype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xsd:string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  ];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  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sh:property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[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   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sh:path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cim:Region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   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sh:minCount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1;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   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sh:maxCount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1;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   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sh:class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FF8C00"/>
                </a:solidFill>
                <a:latin typeface="Consolas" panose="020B0609020204030204" pitchFamily="49" charset="0"/>
              </a:rPr>
              <a:t>cim:SubGeographicalRegion</a:t>
            </a: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;</a:t>
            </a:r>
            <a:endParaRPr lang="ru-RU" b="0" dirty="0">
              <a:solidFill>
                <a:srgbClr val="FF8C00"/>
              </a:solidFill>
              <a:latin typeface="Consolas" panose="020B0609020204030204" pitchFamily="49" charset="0"/>
            </a:endParaRP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 ];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8C00"/>
                </a:solidFill>
                <a:latin typeface="Consolas" panose="020B0609020204030204" pitchFamily="49" charset="0"/>
              </a:rPr>
              <a:t>  </a:t>
            </a:r>
          </a:p>
          <a:p>
            <a:br>
              <a:rPr lang="en-US" dirty="0"/>
            </a:b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1A81054-9CFD-43C6-8A43-9E5D429C47B5}"/>
              </a:ext>
            </a:extLst>
          </p:cNvPr>
          <p:cNvSpPr txBox="1">
            <a:spLocks/>
          </p:cNvSpPr>
          <p:nvPr/>
        </p:nvSpPr>
        <p:spPr bwMode="auto">
          <a:xfrm>
            <a:off x="4390239" y="1212376"/>
            <a:ext cx="4561661" cy="353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14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Контур для класса </a:t>
            </a:r>
            <a:r>
              <a:rPr lang="en-US" sz="1400" b="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cim:Substation</a:t>
            </a:r>
            <a:endParaRPr lang="ru-RU" sz="14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0" algn="l">
              <a:buNone/>
            </a:pP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Ограничения для свойства </a:t>
            </a:r>
            <a:r>
              <a:rPr lang="en-US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(</a:t>
            </a: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должно быть, тип – строка)</a:t>
            </a: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0">
              <a:spcAft>
                <a:spcPts val="600"/>
              </a:spcAft>
              <a:buFont typeface="Arial" pitchFamily="34" charset="0"/>
              <a:buNone/>
            </a:pPr>
            <a:r>
              <a:rPr lang="ru-RU" sz="1400" b="0" kern="1200" dirty="0">
                <a:latin typeface="Arial" pitchFamily="34" charset="0"/>
                <a:cs typeface="Times New Roman" panose="02020603050405020304" pitchFamily="18" charset="0"/>
              </a:rPr>
              <a:t>Ограничения для свойства </a:t>
            </a:r>
            <a:r>
              <a:rPr lang="en-US" sz="1400" b="0" kern="1200" dirty="0">
                <a:latin typeface="Arial" pitchFamily="34" charset="0"/>
                <a:cs typeface="Times New Roman" panose="02020603050405020304" pitchFamily="18" charset="0"/>
              </a:rPr>
              <a:t>Regio</a:t>
            </a:r>
            <a:r>
              <a:rPr lang="en-US" sz="1400" b="0" dirty="0">
                <a:latin typeface="Arial" pitchFamily="34" charset="0"/>
                <a:cs typeface="Times New Roman" panose="02020603050405020304" pitchFamily="18" charset="0"/>
              </a:rPr>
              <a:t>n (</a:t>
            </a:r>
            <a:r>
              <a:rPr lang="ru-RU" sz="1400" b="0" dirty="0">
                <a:latin typeface="Arial" pitchFamily="34" charset="0"/>
                <a:cs typeface="Times New Roman" panose="02020603050405020304" pitchFamily="18" charset="0"/>
              </a:rPr>
              <a:t>обязательно должно быть, но не более одного, связь с классом </a:t>
            </a:r>
            <a:r>
              <a:rPr lang="en-US" sz="1400" b="0" dirty="0" err="1">
                <a:latin typeface="Arial" pitchFamily="34" charset="0"/>
                <a:cs typeface="Times New Roman" panose="02020603050405020304" pitchFamily="18" charset="0"/>
              </a:rPr>
              <a:t>cim:SubGeographicalRegion</a:t>
            </a:r>
            <a:r>
              <a:rPr lang="en-US" sz="1400" b="0" dirty="0">
                <a:latin typeface="Arial" pitchFamily="34" charset="0"/>
                <a:cs typeface="Times New Roman" panose="02020603050405020304" pitchFamily="18" charset="0"/>
              </a:rPr>
              <a:t>)</a:t>
            </a:r>
            <a:endParaRPr lang="ru-RU" sz="1400" b="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22622" y="1283234"/>
            <a:ext cx="3488551" cy="537882"/>
          </a:xfrm>
          <a:prstGeom prst="rect">
            <a:avLst/>
          </a:prstGeom>
          <a:noFill/>
          <a:ln w="12700">
            <a:solidFill>
              <a:srgbClr val="89B6FF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90498" y="1853113"/>
            <a:ext cx="3797193" cy="1028400"/>
          </a:xfrm>
          <a:prstGeom prst="rect">
            <a:avLst/>
          </a:prstGeom>
          <a:noFill/>
          <a:ln w="12700">
            <a:solidFill>
              <a:srgbClr val="89B6FF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90498" y="2913510"/>
            <a:ext cx="3899741" cy="1274288"/>
          </a:xfrm>
          <a:prstGeom prst="rect">
            <a:avLst/>
          </a:prstGeom>
          <a:noFill/>
          <a:ln w="12700">
            <a:solidFill>
              <a:srgbClr val="89B6FF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cxnSp>
        <p:nvCxnSpPr>
          <p:cNvPr id="13" name="Прямая соединительная линия 12"/>
          <p:cNvCxnSpPr>
            <a:stCxn id="9" idx="3"/>
          </p:cNvCxnSpPr>
          <p:nvPr/>
        </p:nvCxnSpPr>
        <p:spPr bwMode="auto">
          <a:xfrm flipV="1">
            <a:off x="3911173" y="1398494"/>
            <a:ext cx="545566" cy="153681"/>
          </a:xfrm>
          <a:prstGeom prst="line">
            <a:avLst/>
          </a:prstGeom>
          <a:noFill/>
          <a:ln w="12700" cap="flat" cmpd="sng" algn="ctr">
            <a:solidFill>
              <a:srgbClr val="89B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>
            <a:stCxn id="10" idx="3"/>
          </p:cNvCxnSpPr>
          <p:nvPr/>
        </p:nvCxnSpPr>
        <p:spPr bwMode="auto">
          <a:xfrm flipV="1">
            <a:off x="4287691" y="2028585"/>
            <a:ext cx="333068" cy="338728"/>
          </a:xfrm>
          <a:prstGeom prst="line">
            <a:avLst/>
          </a:prstGeom>
          <a:noFill/>
          <a:ln w="12700" cap="flat" cmpd="sng" algn="ctr">
            <a:solidFill>
              <a:srgbClr val="89B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 flipV="1">
            <a:off x="4390239" y="3380975"/>
            <a:ext cx="333068" cy="284310"/>
          </a:xfrm>
          <a:prstGeom prst="line">
            <a:avLst/>
          </a:prstGeom>
          <a:noFill/>
          <a:ln w="12700" cap="flat" cmpd="sng" algn="ctr">
            <a:solidFill>
              <a:srgbClr val="89B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31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 </a:t>
            </a:r>
            <a:r>
              <a:rPr lang="ru-RU" dirty="0"/>
              <a:t>как продолжение идеологии </a:t>
            </a:r>
            <a:r>
              <a:rPr lang="en-US" dirty="0"/>
              <a:t>Semantic Web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 descr="CIM в России и мире">
            <a:extLst>
              <a:ext uri="{FF2B5EF4-FFF2-40B4-BE49-F238E27FC236}">
                <a16:creationId xmlns:a16="http://schemas.microsoft.com/office/drawing/2014/main" id="{7486B78D-94A6-4231-83CF-D43BC0E4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41" y="1767516"/>
            <a:ext cx="1292079" cy="12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3.org/RDF/icons/rdf_w3c_icon.128">
            <a:extLst>
              <a:ext uri="{FF2B5EF4-FFF2-40B4-BE49-F238E27FC236}">
                <a16:creationId xmlns:a16="http://schemas.microsoft.com/office/drawing/2014/main" id="{7BED52F8-E8FF-40D3-8B7E-B3676D1C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90" y="1950720"/>
            <a:ext cx="853354" cy="9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A1E8B9-FB3A-4028-91DD-73580370F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323" y="1950720"/>
            <a:ext cx="853354" cy="925672"/>
          </a:xfrm>
          <a:prstGeom prst="rect">
            <a:avLst/>
          </a:prstGeom>
        </p:spPr>
      </p:pic>
      <p:sp>
        <p:nvSpPr>
          <p:cNvPr id="72" name="Объект 2">
            <a:extLst>
              <a:ext uri="{FF2B5EF4-FFF2-40B4-BE49-F238E27FC236}">
                <a16:creationId xmlns:a16="http://schemas.microsoft.com/office/drawing/2014/main" id="{12AE4102-BD69-4CF7-929A-B099F1BA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54" y="2876392"/>
            <a:ext cx="1969452" cy="46220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300" dirty="0"/>
              <a:t>CIM – </a:t>
            </a:r>
            <a:r>
              <a:rPr lang="ru-RU" sz="1300" dirty="0"/>
              <a:t>это онтология</a:t>
            </a:r>
          </a:p>
        </p:txBody>
      </p:sp>
      <p:sp>
        <p:nvSpPr>
          <p:cNvPr id="73" name="Объект 2">
            <a:extLst>
              <a:ext uri="{FF2B5EF4-FFF2-40B4-BE49-F238E27FC236}">
                <a16:creationId xmlns:a16="http://schemas.microsoft.com/office/drawing/2014/main" id="{94ECEB25-6A68-4DB4-BDF5-E67FBECDED34}"/>
              </a:ext>
            </a:extLst>
          </p:cNvPr>
          <p:cNvSpPr txBox="1">
            <a:spLocks/>
          </p:cNvSpPr>
          <p:nvPr/>
        </p:nvSpPr>
        <p:spPr bwMode="auto">
          <a:xfrm>
            <a:off x="3587274" y="2974658"/>
            <a:ext cx="1969452" cy="72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sz="1300" kern="0" dirty="0"/>
              <a:t>RDF Schema – </a:t>
            </a:r>
            <a:r>
              <a:rPr lang="ru-RU" sz="1300" kern="0" dirty="0"/>
              <a:t>это средство описания онтологий</a:t>
            </a:r>
          </a:p>
        </p:txBody>
      </p:sp>
      <p:sp>
        <p:nvSpPr>
          <p:cNvPr id="74" name="Объект 2">
            <a:extLst>
              <a:ext uri="{FF2B5EF4-FFF2-40B4-BE49-F238E27FC236}">
                <a16:creationId xmlns:a16="http://schemas.microsoft.com/office/drawing/2014/main" id="{73535B8A-0AA1-41AE-B880-967040DD1EFE}"/>
              </a:ext>
            </a:extLst>
          </p:cNvPr>
          <p:cNvSpPr txBox="1">
            <a:spLocks/>
          </p:cNvSpPr>
          <p:nvPr/>
        </p:nvSpPr>
        <p:spPr bwMode="auto">
          <a:xfrm>
            <a:off x="6549794" y="2974658"/>
            <a:ext cx="1969452" cy="72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sz="1300" kern="0" dirty="0"/>
              <a:t>RDF – </a:t>
            </a:r>
            <a:r>
              <a:rPr lang="ru-RU" sz="1300" kern="0" dirty="0"/>
              <a:t>это граф знаний</a:t>
            </a:r>
          </a:p>
        </p:txBody>
      </p:sp>
    </p:spTree>
    <p:extLst>
      <p:ext uri="{BB962C8B-B14F-4D97-AF65-F5344CB8AC3E}">
        <p14:creationId xmlns:p14="http://schemas.microsoft.com/office/powerpoint/2010/main" val="38218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контуров </a:t>
            </a:r>
            <a:r>
              <a:rPr lang="en-US" dirty="0"/>
              <a:t>SHACL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814245" y="892436"/>
            <a:ext cx="673049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:ACLineSegmentShape a sh:NodeShape;</a:t>
            </a:r>
            <a:endParaRPr lang="ru-RU" sz="950" b="0" dirty="0">
              <a:solidFill>
                <a:srgbClr val="FF8C00"/>
              </a:solidFill>
              <a:latin typeface="Consolas" panose="020B0609020204030204" pitchFamily="49" charset="0"/>
            </a:endParaRP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ru-RU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</a:t>
            </a: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sh:targetClass cim:ACLineSegment;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sh:or (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[ 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    sh:property [                 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     sh:path cim:ConductingEquipment.BaseVoltage;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 sh:hasValue so:110kV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    ];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sh:property [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 sh:path cim:ACLineSegment.r0;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 sh:datatype xsd:double;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 sh:minInclusive 12;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 sh:maxInclusive 42.8;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];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]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[ 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    sh:property [                 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     sh:path cim:ConductingEquipment.BaseVoltage;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 sh:hasValue so:220kV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    ];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sh:property [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 sh:path cim:ACLineSegment.r0;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 sh:datatype xsd:double;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 sh:minInclusive 1.1;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 sh:maxInclusive 12.1;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 ];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]</a:t>
            </a:r>
          </a:p>
          <a:p>
            <a:pPr marL="914400">
              <a:spcBef>
                <a:spcPts val="0"/>
              </a:spcBef>
              <a:spcAft>
                <a:spcPts val="0"/>
              </a:spcAft>
            </a:pPr>
            <a:r>
              <a:rPr lang="en-US" sz="950" b="0" dirty="0">
                <a:solidFill>
                  <a:srgbClr val="FF8C00"/>
                </a:solidFill>
                <a:latin typeface="Consolas" panose="020B0609020204030204" pitchFamily="49" charset="0"/>
              </a:rPr>
              <a:t>   ) </a:t>
            </a:r>
          </a:p>
          <a:p>
            <a:br>
              <a:rPr lang="en-US" sz="950" dirty="0"/>
            </a:br>
            <a:endParaRPr lang="ru-RU" sz="95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5223E50-3811-427F-9D52-4C7E1397DA92}"/>
              </a:ext>
            </a:extLst>
          </p:cNvPr>
          <p:cNvSpPr txBox="1">
            <a:spLocks/>
          </p:cNvSpPr>
          <p:nvPr/>
        </p:nvSpPr>
        <p:spPr bwMode="auto">
          <a:xfrm>
            <a:off x="4390239" y="1212376"/>
            <a:ext cx="4561661" cy="353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14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Контур для класса </a:t>
            </a:r>
            <a:r>
              <a:rPr lang="en-US" sz="14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cim:ACLineSegment</a:t>
            </a:r>
            <a:endParaRPr lang="ru-RU" sz="14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0" algn="l">
              <a:buNone/>
            </a:pP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Ограничения для участков ЛЭП 110 кВ (удельное сопротивление от 12 до 42.8 Ом</a:t>
            </a:r>
            <a:r>
              <a:rPr lang="en-US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км, тип </a:t>
            </a:r>
            <a:r>
              <a:rPr lang="en-US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0" algn="l">
              <a:buNone/>
            </a:pP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Ограничения для участков ЛЭП 220 кВ (удельное сопротивление от 1.1 до 12.1 Ом</a:t>
            </a:r>
            <a:r>
              <a:rPr lang="en-US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км</a:t>
            </a:r>
            <a:r>
              <a:rPr lang="en-US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 </a:t>
            </a:r>
            <a:r>
              <a:rPr lang="en-US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A7CF83-2F51-4881-80BE-436A11F61921}"/>
              </a:ext>
            </a:extLst>
          </p:cNvPr>
          <p:cNvSpPr/>
          <p:nvPr/>
        </p:nvSpPr>
        <p:spPr bwMode="auto">
          <a:xfrm>
            <a:off x="192100" y="943435"/>
            <a:ext cx="3488551" cy="268941"/>
          </a:xfrm>
          <a:prstGeom prst="rect">
            <a:avLst/>
          </a:prstGeom>
          <a:noFill/>
          <a:ln w="12700">
            <a:solidFill>
              <a:srgbClr val="89B6FF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279828A-BE97-4414-84A9-0FCD2460F355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3680651" y="1077906"/>
            <a:ext cx="709588" cy="249731"/>
          </a:xfrm>
          <a:prstGeom prst="line">
            <a:avLst/>
          </a:prstGeom>
          <a:noFill/>
          <a:ln w="12700" cap="flat" cmpd="sng" algn="ctr">
            <a:solidFill>
              <a:srgbClr val="89B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0379B78-CD26-4CC9-BC7E-F8AE43AD97E2}"/>
              </a:ext>
            </a:extLst>
          </p:cNvPr>
          <p:cNvSpPr/>
          <p:nvPr/>
        </p:nvSpPr>
        <p:spPr bwMode="auto">
          <a:xfrm>
            <a:off x="369900" y="1378636"/>
            <a:ext cx="3488551" cy="1745564"/>
          </a:xfrm>
          <a:prstGeom prst="rect">
            <a:avLst/>
          </a:prstGeom>
          <a:noFill/>
          <a:ln w="12700">
            <a:solidFill>
              <a:srgbClr val="89B6FF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E5E95C-DB52-457C-A469-B7BBA7545D1B}"/>
              </a:ext>
            </a:extLst>
          </p:cNvPr>
          <p:cNvSpPr/>
          <p:nvPr/>
        </p:nvSpPr>
        <p:spPr bwMode="auto">
          <a:xfrm>
            <a:off x="369900" y="3131510"/>
            <a:ext cx="3488551" cy="1745564"/>
          </a:xfrm>
          <a:prstGeom prst="rect">
            <a:avLst/>
          </a:prstGeom>
          <a:noFill/>
          <a:ln w="12700">
            <a:solidFill>
              <a:srgbClr val="89B6FF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9BE127B-4450-4E29-86DD-875BC05721C2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 flipV="1">
            <a:off x="3858451" y="2076450"/>
            <a:ext cx="709588" cy="174968"/>
          </a:xfrm>
          <a:prstGeom prst="line">
            <a:avLst/>
          </a:prstGeom>
          <a:noFill/>
          <a:ln w="12700" cap="flat" cmpd="sng" algn="ctr">
            <a:solidFill>
              <a:srgbClr val="89B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6AFD6E6-4B3F-4649-9491-CB0954F0CD69}"/>
              </a:ext>
            </a:extLst>
          </p:cNvPr>
          <p:cNvCxnSpPr>
            <a:cxnSpLocks/>
          </p:cNvCxnSpPr>
          <p:nvPr/>
        </p:nvCxnSpPr>
        <p:spPr bwMode="auto">
          <a:xfrm flipV="1">
            <a:off x="3858451" y="3311673"/>
            <a:ext cx="802449" cy="619451"/>
          </a:xfrm>
          <a:prstGeom prst="line">
            <a:avLst/>
          </a:prstGeom>
          <a:noFill/>
          <a:ln w="12700" cap="flat" cmpd="sng" algn="ctr">
            <a:solidFill>
              <a:srgbClr val="89B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24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ru-RU" dirty="0"/>
              <a:t>Выводы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92E451-AC80-4928-9ADA-835975F8B9C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22569324-E90C-4ED7-B4D5-E497D57A5C98}"/>
              </a:ext>
            </a:extLst>
          </p:cNvPr>
          <p:cNvSpPr txBox="1">
            <a:spLocks/>
          </p:cNvSpPr>
          <p:nvPr/>
        </p:nvSpPr>
        <p:spPr bwMode="auto">
          <a:xfrm>
            <a:off x="179388" y="1196821"/>
            <a:ext cx="8796337" cy="353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работ по переводу процесса предоставления информации в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АО «СО ЕЭС» по Приказу Минэнерго от 13.02.2019 №102 на формат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CIMXML</a:t>
            </a: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задача валидации фрагментов модели имеет высокую значимость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SHACL</a:t>
            </a: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перспективной и мощной технологией валидации предоставляемых субъектами электроэнергетики в АО «СО ЕЭС» фрагментов модели</a:t>
            </a:r>
            <a:endParaRPr lang="en-US" sz="16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Имеющиеся на рынке программные среды для валидации </a:t>
            </a:r>
            <a:r>
              <a:rPr lang="en-US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RDF </a:t>
            </a:r>
            <a:r>
              <a:rPr lang="ru-RU" sz="16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являются полностью  готовым коробочным решением и требуют самостоятельной разработки правил валидации</a:t>
            </a: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</p:spTree>
    <p:extLst>
      <p:ext uri="{BB962C8B-B14F-4D97-AF65-F5344CB8AC3E}">
        <p14:creationId xmlns:p14="http://schemas.microsoft.com/office/powerpoint/2010/main" val="16451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155FA1-7917-460B-9D33-A2268EAC3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" y="0"/>
            <a:ext cx="9127097" cy="5143499"/>
          </a:xfrm>
          <a:prstGeom prst="rect">
            <a:avLst/>
          </a:prstGeom>
        </p:spPr>
      </p:pic>
      <p:sp>
        <p:nvSpPr>
          <p:cNvPr id="2765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468312" y="2732485"/>
            <a:ext cx="8207375" cy="1523256"/>
          </a:xfrm>
        </p:spPr>
        <p:txBody>
          <a:bodyPr/>
          <a:lstStyle/>
          <a:p>
            <a:pPr eaLnBrk="1" hangingPunct="1"/>
            <a:r>
              <a:rPr lang="ru-RU" dirty="0"/>
              <a:t>Спасибо за внимание</a:t>
            </a:r>
          </a:p>
        </p:txBody>
      </p:sp>
      <p:sp>
        <p:nvSpPr>
          <p:cNvPr id="27652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427935"/>
            <a:ext cx="8167686" cy="707231"/>
          </a:xfrm>
        </p:spPr>
        <p:txBody>
          <a:bodyPr/>
          <a:lstStyle/>
          <a:p>
            <a:pPr eaLnBrk="1" hangingPunct="1"/>
            <a:r>
              <a:rPr lang="ru-RU" altLang="ru-RU" dirty="0"/>
              <a:t>Шевчук Сергей Андреевич</a:t>
            </a:r>
          </a:p>
          <a:p>
            <a:pPr eaLnBrk="1" hangingPunct="1"/>
            <a:r>
              <a:rPr lang="en-US" altLang="ru-RU" dirty="0"/>
              <a:t>e-mail</a:t>
            </a:r>
            <a:r>
              <a:rPr lang="ru-RU" altLang="ru-RU" dirty="0"/>
              <a:t>: </a:t>
            </a:r>
            <a:r>
              <a:rPr lang="en-US" altLang="ru-RU" dirty="0"/>
              <a:t>shevchuk@ural.so-ups.ru</a:t>
            </a:r>
            <a:r>
              <a:rPr lang="ru-RU" altLang="ru-RU" dirty="0"/>
              <a:t>, тел:</a:t>
            </a:r>
            <a:r>
              <a:rPr lang="en-US" altLang="ru-RU" dirty="0"/>
              <a:t>+7(999)566-13-04</a:t>
            </a:r>
            <a:endParaRPr lang="ru-RU" alt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68847" y="1559423"/>
            <a:ext cx="5192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3CA0"/>
                </a:solidFill>
              </a:rPr>
              <a:t>www.so-ups.ru</a:t>
            </a:r>
          </a:p>
          <a:p>
            <a:pPr algn="ctr"/>
            <a:r>
              <a:rPr lang="ru-RU" sz="1600" dirty="0">
                <a:solidFill>
                  <a:srgbClr val="003CA0"/>
                </a:solidFill>
              </a:rPr>
              <a:t>Оперативная информация о работе ЕЭС России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BB48F437-9693-46E1-9D3A-389125C1F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1" y="4398169"/>
            <a:ext cx="8174036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1EE3B5-4B84-4C22-B8B1-ED9C51F79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184" y="1209697"/>
            <a:ext cx="1438120" cy="1438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 </a:t>
            </a:r>
            <a:r>
              <a:rPr lang="ru-RU" dirty="0"/>
              <a:t>как продолжение идеологии </a:t>
            </a:r>
            <a:r>
              <a:rPr lang="en-US" dirty="0"/>
              <a:t>Semantic Web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A809FB-89CB-44F7-930A-E61F06C20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06" y="1809908"/>
            <a:ext cx="914400" cy="914400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7A408BF7-B465-423B-877E-3E188A72A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280" y="2876392"/>
            <a:ext cx="1969452" cy="860105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300" dirty="0"/>
              <a:t>IEC </a:t>
            </a:r>
            <a:r>
              <a:rPr lang="ru-RU" sz="1300" dirty="0"/>
              <a:t>61970-501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ru-RU" sz="1300" dirty="0"/>
              <a:t>Описывает </a:t>
            </a:r>
            <a:r>
              <a:rPr lang="en-US" sz="1300" dirty="0"/>
              <a:t>CIM RDF Schema</a:t>
            </a:r>
            <a:endParaRPr lang="ru-RU" sz="13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D13B9FB-5478-4431-A067-B9E6D5A9A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06" y="1809908"/>
            <a:ext cx="914400" cy="914400"/>
          </a:xfrm>
          <a:prstGeom prst="rect">
            <a:avLst/>
          </a:prstGeom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id="{6E5652B9-03ED-406C-B2C9-5EBAD9AFEBF9}"/>
              </a:ext>
            </a:extLst>
          </p:cNvPr>
          <p:cNvSpPr txBox="1">
            <a:spLocks/>
          </p:cNvSpPr>
          <p:nvPr/>
        </p:nvSpPr>
        <p:spPr bwMode="auto">
          <a:xfrm>
            <a:off x="5495680" y="2876391"/>
            <a:ext cx="1969452" cy="86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sz="1300" kern="0" dirty="0"/>
              <a:t>IEC </a:t>
            </a:r>
            <a:r>
              <a:rPr lang="ru-RU" sz="1300" kern="0" dirty="0"/>
              <a:t>61970-552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ru-RU" sz="1300" kern="0" dirty="0"/>
              <a:t>Закрепляет </a:t>
            </a:r>
            <a:r>
              <a:rPr lang="en-US" sz="1300" kern="0" dirty="0"/>
              <a:t>RDF </a:t>
            </a:r>
            <a:r>
              <a:rPr lang="ru-RU" sz="1300" kern="0" dirty="0"/>
              <a:t>как основной формат информационного обмена в </a:t>
            </a:r>
            <a:r>
              <a:rPr lang="en-US" sz="1300" kern="0" dirty="0"/>
              <a:t>CIM</a:t>
            </a:r>
            <a:endParaRPr lang="ru-RU" sz="1300" kern="0" dirty="0"/>
          </a:p>
        </p:txBody>
      </p:sp>
    </p:spTree>
    <p:extLst>
      <p:ext uri="{BB962C8B-B14F-4D97-AF65-F5344CB8AC3E}">
        <p14:creationId xmlns:p14="http://schemas.microsoft.com/office/powerpoint/2010/main" val="29686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/>
              <a:t>RDF?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206FC40-1131-4726-A553-6751E7F7D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289538"/>
            <a:ext cx="8796337" cy="373966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RDF (resource description framework) </a:t>
            </a: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разработанная Консорциумом всемирной паутины модель для представления данных и метаданных</a:t>
            </a:r>
          </a:p>
          <a:p>
            <a:pPr marL="0" indent="0">
              <a:spcAft>
                <a:spcPts val="600"/>
              </a:spcAft>
              <a:buNone/>
            </a:pPr>
            <a:endParaRPr lang="ru-RU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</a:t>
            </a:r>
            <a:r>
              <a:rPr lang="en-US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RDF:</a:t>
            </a:r>
            <a:endParaRPr lang="ru-RU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300" b="0" dirty="0"/>
              <a:t>Подходит для описания любых онтологий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300" b="0" dirty="0"/>
              <a:t>Поддерживает неограниченное расширение словаря без необходимости обновления всех систем, использующих данные</a:t>
            </a:r>
            <a:endParaRPr lang="en-US" sz="1300" b="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300" b="0" dirty="0"/>
              <a:t>Крайне понятная семантика</a:t>
            </a:r>
            <a:endParaRPr lang="en-US" sz="1300" b="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300" b="0" dirty="0" err="1"/>
              <a:t>Сериализуется</a:t>
            </a:r>
            <a:r>
              <a:rPr lang="ru-RU" sz="1300" b="0" dirty="0"/>
              <a:t> во множество форматов (</a:t>
            </a:r>
            <a:r>
              <a:rPr lang="en-US" sz="1300" b="0" dirty="0"/>
              <a:t>Turtle, XML, JSON-LD, Notation3 </a:t>
            </a:r>
            <a:r>
              <a:rPr lang="ru-RU" sz="1300" b="0" dirty="0"/>
              <a:t>и т.д.)</a:t>
            </a:r>
          </a:p>
        </p:txBody>
      </p:sp>
    </p:spTree>
    <p:extLst>
      <p:ext uri="{BB962C8B-B14F-4D97-AF65-F5344CB8AC3E}">
        <p14:creationId xmlns:p14="http://schemas.microsoft.com/office/powerpoint/2010/main" val="9828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/>
              <a:t>RDF?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206FC40-1131-4726-A553-6751E7F7D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289538"/>
            <a:ext cx="8796337" cy="10287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RDF </a:t>
            </a: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 </a:t>
            </a:r>
            <a:r>
              <a:rPr lang="en-US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 </a:t>
            </a: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идентификации сущностей, а структуру триплетов – для описания связей между сущностями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Триплет представляет собой структуру следующего вида:</a:t>
            </a: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3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02F508-FA05-44AD-AD99-A4A6D7947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71" y="2643641"/>
            <a:ext cx="4781550" cy="10287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0D284F2D-BE96-4988-B953-3D485CED87A1}"/>
              </a:ext>
            </a:extLst>
          </p:cNvPr>
          <p:cNvSpPr txBox="1">
            <a:spLocks/>
          </p:cNvSpPr>
          <p:nvPr/>
        </p:nvSpPr>
        <p:spPr bwMode="auto">
          <a:xfrm>
            <a:off x="5384068" y="2469855"/>
            <a:ext cx="36036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>
              <a:spcAft>
                <a:spcPts val="600"/>
              </a:spcAft>
              <a:buFont typeface="Arial" pitchFamily="34" charset="0"/>
              <a:buNone/>
            </a:pPr>
            <a:r>
              <a:rPr lang="ru-RU" sz="1400" i="1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Сущность </a:t>
            </a:r>
            <a:r>
              <a:rPr lang="ru-RU" sz="1400" b="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(субъект и объект)</a:t>
            </a:r>
            <a:r>
              <a:rPr lang="ru-RU" sz="14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узел графа, представляющий абстрактные или материальные вещи (класс напряжения, секция шин, организация)</a:t>
            </a:r>
          </a:p>
          <a:p>
            <a:pPr marL="0" indent="0" algn="l">
              <a:spcAft>
                <a:spcPts val="600"/>
              </a:spcAft>
              <a:buFont typeface="Arial" pitchFamily="34" charset="0"/>
              <a:buNone/>
            </a:pPr>
            <a:r>
              <a:rPr lang="ru-RU" sz="1400" i="1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Предикат</a:t>
            </a:r>
            <a:r>
              <a:rPr lang="ru-RU" sz="14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ребро графа, обозначающее некоторую связь между сущностями (</a:t>
            </a:r>
            <a:r>
              <a:rPr lang="ru-RU" sz="14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</a:t>
            </a:r>
            <a:r>
              <a:rPr lang="ru-RU" sz="1400" b="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«находится в»)</a:t>
            </a:r>
          </a:p>
          <a:p>
            <a:pPr marL="0" indent="0" algn="l">
              <a:spcAft>
                <a:spcPts val="600"/>
              </a:spcAft>
              <a:buFont typeface="Arial" pitchFamily="34" charset="0"/>
              <a:buNone/>
            </a:pPr>
            <a:r>
              <a:rPr lang="ru-RU" sz="14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Объектом может быть не только сущность, но и литерал (число, строка</a:t>
            </a:r>
            <a:r>
              <a:rPr lang="en-US" sz="14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т.д.)</a:t>
            </a:r>
            <a:endParaRPr lang="en-US" sz="1400" b="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 algn="l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4750" y="3754884"/>
            <a:ext cx="45576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so:</a:t>
            </a:r>
            <a:r>
              <a:rPr lang="ru-RU" b="0" kern="0" dirty="0" err="1">
                <a:solidFill>
                  <a:srgbClr val="FF8C00"/>
                </a:solidFill>
                <a:latin typeface="Consolas" panose="020B0609020204030204" pitchFamily="49" charset="0"/>
              </a:rPr>
              <a:t>ПС_Южная</a:t>
            </a:r>
            <a:r>
              <a:rPr lang="en-US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</a:t>
            </a:r>
            <a:r>
              <a:rPr lang="ru-RU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</a:t>
            </a:r>
            <a:r>
              <a:rPr lang="en-US" b="0" kern="0" dirty="0" err="1">
                <a:solidFill>
                  <a:srgbClr val="FF8C00"/>
                </a:solidFill>
                <a:latin typeface="Consolas" panose="020B0609020204030204" pitchFamily="49" charset="0"/>
              </a:rPr>
              <a:t>cim:Equipments</a:t>
            </a:r>
            <a:r>
              <a:rPr lang="en-US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</a:t>
            </a:r>
            <a:r>
              <a:rPr lang="ru-RU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  </a:t>
            </a:r>
            <a:r>
              <a:rPr lang="en-US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     so:</a:t>
            </a:r>
            <a:r>
              <a:rPr lang="ru-RU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АТГ1</a:t>
            </a:r>
            <a:endParaRPr lang="en-US" b="0" kern="0" dirty="0">
              <a:solidFill>
                <a:srgbClr val="FF8C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749" y="4383408"/>
            <a:ext cx="4160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so:</a:t>
            </a:r>
            <a:r>
              <a:rPr lang="ru-RU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ВН_АТГ1</a:t>
            </a:r>
            <a:r>
              <a:rPr lang="en-US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</a:t>
            </a:r>
            <a:r>
              <a:rPr lang="ru-RU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 </a:t>
            </a:r>
            <a:r>
              <a:rPr lang="en-US" b="0" kern="0" dirty="0" err="1">
                <a:solidFill>
                  <a:srgbClr val="FF8C00"/>
                </a:solidFill>
                <a:latin typeface="Consolas" panose="020B0609020204030204" pitchFamily="49" charset="0"/>
              </a:rPr>
              <a:t>cim:ratedS</a:t>
            </a:r>
            <a:r>
              <a:rPr lang="en-US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        </a:t>
            </a:r>
            <a:r>
              <a:rPr lang="ru-RU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    </a:t>
            </a:r>
            <a:r>
              <a:rPr lang="en-US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501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4750" y="4062661"/>
            <a:ext cx="4855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so:</a:t>
            </a:r>
            <a:r>
              <a:rPr lang="ru-RU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АТГ1</a:t>
            </a:r>
            <a:r>
              <a:rPr lang="en-US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</a:t>
            </a:r>
            <a:r>
              <a:rPr lang="ru-RU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    </a:t>
            </a:r>
            <a:r>
              <a:rPr lang="en-US" b="0" kern="0" dirty="0" err="1">
                <a:solidFill>
                  <a:srgbClr val="FF8C00"/>
                </a:solidFill>
                <a:latin typeface="Consolas" panose="020B0609020204030204" pitchFamily="49" charset="0"/>
              </a:rPr>
              <a:t>cim:PowerTransformerEnd</a:t>
            </a:r>
            <a:r>
              <a:rPr lang="ru-RU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 </a:t>
            </a:r>
            <a:r>
              <a:rPr lang="en-US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so:</a:t>
            </a:r>
            <a:r>
              <a:rPr lang="ru-RU" b="0" kern="0" dirty="0">
                <a:solidFill>
                  <a:srgbClr val="FF8C00"/>
                </a:solidFill>
                <a:latin typeface="Consolas" panose="020B0609020204030204" pitchFamily="49" charset="0"/>
              </a:rPr>
              <a:t>ВН_АТГ1</a:t>
            </a:r>
            <a:endParaRPr lang="en-US" b="0" kern="0" dirty="0">
              <a:solidFill>
                <a:srgbClr val="FF8C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</a:t>
            </a:r>
            <a:r>
              <a:rPr lang="ru-RU" dirty="0"/>
              <a:t>-модель как граф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8225"/>
            <a:ext cx="9138828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</a:t>
            </a:r>
            <a:r>
              <a:rPr lang="ru-RU" dirty="0"/>
              <a:t>-модель как граф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06" y="2125742"/>
            <a:ext cx="6565900" cy="1422611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8206FC40-1131-4726-A553-6751E7F7D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327637"/>
            <a:ext cx="8388350" cy="60593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1600" kern="1200" dirty="0">
                <a:latin typeface="Arial" pitchFamily="34" charset="0"/>
                <a:cs typeface="Times New Roman" panose="02020603050405020304" pitchFamily="18" charset="0"/>
              </a:rPr>
              <a:t>В </a:t>
            </a:r>
            <a:r>
              <a:rPr lang="en-US" sz="1600" kern="1200" dirty="0">
                <a:latin typeface="Arial" pitchFamily="34" charset="0"/>
                <a:cs typeface="Times New Roman" panose="02020603050405020304" pitchFamily="18" charset="0"/>
              </a:rPr>
              <a:t>CIM </a:t>
            </a:r>
            <a:r>
              <a:rPr lang="ru-RU" sz="1600" kern="1200" dirty="0">
                <a:latin typeface="Arial" pitchFamily="34" charset="0"/>
                <a:cs typeface="Times New Roman" panose="02020603050405020304" pitchFamily="18" charset="0"/>
              </a:rPr>
              <a:t>сущности связаны между собой двусторонне и каждая связь имеет определённую множественность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4965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чего </a:t>
            </a:r>
            <a:r>
              <a:rPr lang="ru-RU" dirty="0" err="1"/>
              <a:t>валидировать</a:t>
            </a:r>
            <a:r>
              <a:rPr lang="ru-RU" dirty="0"/>
              <a:t> </a:t>
            </a:r>
            <a:r>
              <a:rPr lang="en-US" dirty="0"/>
              <a:t>RDF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206FC40-1131-4726-A553-6751E7F7D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327638"/>
            <a:ext cx="8796337" cy="240616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в оценке качества информационных моделей зависит от сферы применения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оценивания: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600" b="0" dirty="0"/>
              <a:t>Синтаксическая корректность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600" b="0" dirty="0"/>
              <a:t>Семантическая корректность</a:t>
            </a:r>
            <a:endParaRPr lang="en-US" sz="1600" b="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600" b="0" dirty="0"/>
              <a:t>Достоверность информации</a:t>
            </a:r>
            <a:endParaRPr lang="en-US" sz="1600" b="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600" b="0" dirty="0"/>
              <a:t>Общие принципы формирования модели (сложно формализуемый критерий)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9379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Используемые СО средства валидации. Правила проверки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43F22-0AD9-46BC-8189-A8BBDFB12A2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206FC40-1131-4726-A553-6751E7F7D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ru-RU" sz="1600" b="0" dirty="0"/>
          </a:p>
          <a:p>
            <a:pPr marL="0" indent="0">
              <a:spcAft>
                <a:spcPts val="600"/>
              </a:spcAft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30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340001"/>
              </p:ext>
            </p:extLst>
          </p:nvPr>
        </p:nvGraphicFramePr>
        <p:xfrm>
          <a:off x="-32793" y="1590080"/>
          <a:ext cx="4598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2">
            <a:extLst>
              <a:ext uri="{FF2B5EF4-FFF2-40B4-BE49-F238E27FC236}">
                <a16:creationId xmlns:a16="http://schemas.microsoft.com/office/drawing/2014/main" id="{9F86F1A7-3694-4DBD-AD54-F1D16842584D}"/>
              </a:ext>
            </a:extLst>
          </p:cNvPr>
          <p:cNvSpPr txBox="1">
            <a:spLocks/>
          </p:cNvSpPr>
          <p:nvPr/>
        </p:nvSpPr>
        <p:spPr bwMode="auto">
          <a:xfrm>
            <a:off x="4572000" y="1071997"/>
            <a:ext cx="4403725" cy="395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 для валидации информационной модели используются </a:t>
            </a:r>
            <a:r>
              <a:rPr lang="en-US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694 </a:t>
            </a:r>
            <a:r>
              <a:rPr lang="ru-RU" sz="16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проверки, написанные на </a:t>
            </a:r>
            <a:r>
              <a:rPr lang="en-US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C#</a:t>
            </a:r>
            <a:endParaRPr lang="ru-RU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ru-RU" sz="1400" kern="12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Плюсы: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Полный доступ ко всем возможностям </a:t>
            </a:r>
            <a:r>
              <a:rPr lang="en-US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C#</a:t>
            </a:r>
            <a:endParaRPr lang="ru-RU" sz="14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накладывать ограничения как объекты конкретного класса</a:t>
            </a:r>
            <a:r>
              <a:rPr lang="en-US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и на все объекты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Быстрая проверка (2-3 минуты на уровне ОДУ)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0" kern="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Наглядный протокол проверки</a:t>
            </a:r>
          </a:p>
          <a:p>
            <a:pPr marL="0" indent="0">
              <a:buNone/>
            </a:pPr>
            <a:endParaRPr lang="ru-RU" sz="1400" b="0" kern="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Минусы: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0" kern="0" dirty="0">
                <a:latin typeface="Arial" pitchFamily="34" charset="0"/>
                <a:cs typeface="Times New Roman" panose="02020603050405020304" pitchFamily="18" charset="0"/>
              </a:rPr>
              <a:t>Использование доступно только внутри СК-11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0" kern="0" dirty="0">
                <a:latin typeface="Arial" pitchFamily="34" charset="0"/>
                <a:cs typeface="Times New Roman" panose="02020603050405020304" pitchFamily="18" charset="0"/>
              </a:rPr>
              <a:t>Далеко от общемировой практики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600" b="0" kern="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kern="12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600" kern="1200" dirty="0"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ru-RU" sz="1300" kern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7750193A-29DC-419B-8343-07A21E1F9ED0}"/>
              </a:ext>
            </a:extLst>
          </p:cNvPr>
          <p:cNvSpPr txBox="1">
            <a:spLocks/>
          </p:cNvSpPr>
          <p:nvPr/>
        </p:nvSpPr>
        <p:spPr bwMode="auto">
          <a:xfrm>
            <a:off x="2151822" y="1327637"/>
            <a:ext cx="1618150" cy="2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ru-RU" sz="1600" kern="1200" dirty="0">
                <a:latin typeface="Arial" pitchFamily="34" charset="0"/>
                <a:cs typeface="Times New Roman" panose="02020603050405020304" pitchFamily="18" charset="0"/>
              </a:rPr>
              <a:t>Общие тесты</a:t>
            </a:r>
            <a:endParaRPr lang="ru-RU" sz="1300" kern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52A2326-CAC3-4043-811B-25F6CB762C36}"/>
              </a:ext>
            </a:extLst>
          </p:cNvPr>
          <p:cNvSpPr txBox="1">
            <a:spLocks/>
          </p:cNvSpPr>
          <p:nvPr/>
        </p:nvSpPr>
        <p:spPr bwMode="auto">
          <a:xfrm>
            <a:off x="253051" y="4118118"/>
            <a:ext cx="2060299" cy="2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pitchFamily="34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pitchFamily="34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ru-RU" sz="1600" kern="1200" dirty="0">
                <a:latin typeface="Arial" pitchFamily="34" charset="0"/>
                <a:cs typeface="Times New Roman" panose="02020603050405020304" pitchFamily="18" charset="0"/>
              </a:rPr>
              <a:t>Тесты по классам</a:t>
            </a:r>
            <a:endParaRPr lang="ru-RU" sz="1300" kern="0" dirty="0"/>
          </a:p>
        </p:txBody>
      </p:sp>
    </p:spTree>
    <p:extLst>
      <p:ext uri="{BB962C8B-B14F-4D97-AF65-F5344CB8AC3E}">
        <p14:creationId xmlns:p14="http://schemas.microsoft.com/office/powerpoint/2010/main" val="324067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Режимно-балансовая ситуация &amp;#x0D;&amp;#x0A;в ЕЭС России в ОЗП 2013/2014 г., &amp;#x0D;&amp;#x0A;задачи по подготовке к ОЗП 2014/2015 г.&amp;quot;&quot;/&gt;&lt;property id=&quot;20307&quot; value=&quot;257&quot;/&gt;&lt;/object&gt;&lt;object type=&quot;3&quot; unique_id=&quot;11364&quot;&gt;&lt;property id=&quot;20148&quot; value=&quot;5&quot;/&gt;&lt;property id=&quot;20300&quot; value=&quot;Slide 19 - &amp;quot;Спасибо за внимание&amp;quot;&quot;/&gt;&lt;property id=&quot;20307&quot; value=&quot;287&quot;/&gt;&lt;/object&gt;&lt;object type=&quot;3&quot; unique_id=&quot;15650&quot;&gt;&lt;property id=&quot;20148&quot; value=&quot;5&quot;/&gt;&lt;property id=&quot;20300&quot; value=&quot;Slide 10 - &amp;quot;Итоги работы в ОЗП 2013/2014 г.&amp;#x0D;&amp;#x0A;Проблемы управления режимом работы ОЭС Северо-Запада&amp;quot;&quot;/&gt;&lt;property id=&quot;20307&quot; value=&quot;486&quot;/&gt;&lt;/object&gt;&lt;object type=&quot;3&quot; unique_id=&quot;15651&quot;&gt;&lt;property id=&quot;20148&quot; value=&quot;5&quot;/&gt;&lt;property id=&quot;20300&quot; value=&quot;Slide 12 - &amp;quot;Задачи по подготовке к ОЗП 2014/2015 г.&amp;#x0D;&amp;#x0A;Обеспечение накопления гидроресурсов к ОЗП 2014/2015 г.&amp;quot;&quot;/&gt;&lt;property id=&quot;20307&quot; value=&quot;483&quot;/&gt;&lt;/object&gt;&lt;object type=&quot;3&quot; unique_id=&quot;15652&quot;&gt;&lt;property id=&quot;20148&quot; value=&quot;5&quot;/&gt;&lt;property id=&quot;20300&quot; value=&quot;Slide 11 - &amp;quot;Итоги работы в ОЗП 2013/2014 г.&amp;#x0D;&amp;#x0A;Проблемы управления режимом работы ОЭС Востока&amp;quot;&quot;/&gt;&lt;property id=&quot;20307&quot; value=&quot;488&quot;/&gt;&lt;/object&gt;&lt;object type=&quot;3&quot; unique_id=&quot;15653&quot;&gt;&lt;property id=&quot;20148&quot; value=&quot;5&quot;/&gt;&lt;property id=&quot;20300&quot; value=&quot;Slide 13 - &amp;quot;Задачи по подготовке к ОЗП 2014/2015 г.&amp;#x0D;&amp;#x0A;Разработка и реализация мероприятий в РВР&amp;quot;&quot;/&gt;&lt;property id=&quot;20307&quot; value=&quot;487&quot;/&gt;&lt;/object&gt;&lt;object type=&quot;3&quot; unique_id=&quot;15654&quot;&gt;&lt;property id=&quot;20148&quot; value=&quot;5&quot;/&gt;&lt;property id=&quot;20300&quot; value=&quot;Slide 14 - &amp;quot;Задачи по подготовке к ОЗП 2014/2015 г. &amp;#x0D;&amp;#x0A;Обеспечение устойчивой работы газовых турбин&amp;quot;&quot;/&gt;&lt;property id=&quot;20307&quot; value=&quot;489&quot;/&gt;&lt;/object&gt;&lt;object type=&quot;3&quot; unique_id=&quot;15814&quot;&gt;&lt;property id=&quot;20148&quot; value=&quot;5&quot;/&gt;&lt;property id=&quot;20300&quot; value=&quot;Slide 2 - &amp;quot;Итоги работы в ОЗП 2013/2014 г.&amp;#x0D;&amp;#x0A;Максимум потребления мощности&amp;quot;&quot;/&gt;&lt;property id=&quot;20307&quot; value=&quot;535&quot;/&gt;&lt;/object&gt;&lt;object type=&quot;3&quot; unique_id=&quot;15815&quot;&gt;&lt;property id=&quot;20148&quot; value=&quot;5&quot;/&gt;&lt;property id=&quot;20300&quot; value=&quot;Slide 3 - &amp;quot;Итоги работы в ОЗП 2013/2014 г. &amp;#x0D;&amp;#x0A;Структура баланса мощности&amp;quot;&quot;/&gt;&lt;property id=&quot;20307&quot; value=&quot;536&quot;/&gt;&lt;/object&gt;&lt;object type=&quot;3&quot; unique_id=&quot;15816&quot;&gt;&lt;property id=&quot;20148&quot; value=&quot;5&quot;/&gt;&lt;property id=&quot;20300&quot; value=&quot;Slide 20 - &amp;quot;Итоги работы в ОЗП 2013/2014 г.&amp;#x0D;&amp;#x0A;Влияние температурного фактора на максимум&amp;#x0D;&amp;#x0A;потребления мощности ЕЭС России&amp;quot;&quot;/&gt;&lt;property id=&quot;20307&quot; value=&quot;537&quot;/&gt;&lt;/object&gt;&lt;object type=&quot;3&quot; unique_id=&quot;15817&quot;&gt;&lt;property id=&quot;20148&quot; value=&quot;5&quot;/&gt;&lt;property id=&quot;20300&quot; value=&quot;Slide 4 - &amp;quot;Итоги работы в ОЗП 2013/2014 г.&amp;#x0D;&amp;#x0A;Влияние температурных аномалий&amp;quot;&quot;/&gt;&lt;property id=&quot;20307&quot; value=&quot;538&quot;/&gt;&lt;/object&gt;&lt;object type=&quot;3&quot; unique_id=&quot;15818&quot;&gt;&lt;property id=&quot;20148&quot; value=&quot;5&quot;/&gt;&lt;property id=&quot;20300&quot; value=&quot;Slide 5 - &amp;quot;Итоги работы в ОЗП 2013/2014 г.&amp;#x0D;&amp;#x0A;Структура выработки электроэнергии&amp;quot;&quot;/&gt;&lt;property id=&quot;20307&quot; value=&quot;539&quot;/&gt;&lt;/object&gt;&lt;object type=&quot;3&quot; unique_id=&quot;15819&quot;&gt;&lt;property id=&quot;20148&quot; value=&quot;5&quot;/&gt;&lt;property id=&quot;20300&quot; value=&quot;Slide 6 - &amp;quot;Итоги работы в ОЗП 2013/2014 г.&amp;#x0D;&amp;#x0A;Анализ максимума потребления мощности энергосистем&amp;quot;&quot;/&gt;&lt;property id=&quot;20307&quot; value=&quot;540&quot;/&gt;&lt;/object&gt;&lt;object type=&quot;3&quot; unique_id=&quot;15823&quot;&gt;&lt;property id=&quot;20148&quot; value=&quot;5&quot;/&gt;&lt;property id=&quot;20300&quot; value=&quot;Slide 15 - &amp;quot;Задачи по подготовке к ОЗП 2014/2015 г. &amp;#x0D;&amp;#x0A;Реализация нового механизма ВСВГО&amp;quot;&quot;/&gt;&lt;property id=&quot;20307&quot; value=&quot;504&quot;/&gt;&lt;/object&gt;&lt;object type=&quot;3&quot; unique_id=&quot;15824&quot;&gt;&lt;property id=&quot;20148&quot; value=&quot;5&quot;/&gt;&lt;property id=&quot;20300&quot; value=&quot;Slide 16 - &amp;quot;Задачи по подготовке к ОЗП 2014/2015 г. &amp;#x0D;&amp;#x0A;Вводы генерирующего оборудования электростанций&amp;quot;&quot;/&gt;&lt;property id=&quot;20307&quot; value=&quot;541&quot;/&gt;&lt;/object&gt;&lt;object type=&quot;3&quot; unique_id=&quot;15825&quot;&gt;&lt;property id=&quot;20148&quot; value=&quot;5&quot;/&gt;&lt;property id=&quot;20300&quot; value=&quot;Slide 17 - &amp;quot;Задачи по подготовке к ОЗП 2014/2015 г.&amp;#x0D;&amp;#x0A;Вводы электросетевых объектов&amp;quot;&quot;/&gt;&lt;property id=&quot;20307&quot; value=&quot;542&quot;/&gt;&lt;/object&gt;&lt;object type=&quot;3&quot; unique_id=&quot;15826&quot;&gt;&lt;property id=&quot;20148&quot; value=&quot;5&quot;/&gt;&lt;property id=&quot;20300&quot; value=&quot;Slide 18 - &amp;quot;Ключевые  задачи по подготовке  ЕЭС России к работе в  ОЗП 2014/2015 г. и на ближайшую перспективу&amp;quot;&quot;/&gt;&lt;property id=&quot;20307&quot; value=&quot;543&quot;/&gt;&lt;/object&gt;&lt;object type=&quot;3&quot; unique_id=&quot;15827&quot;&gt;&lt;property id=&quot;20148&quot; value=&quot;5&quot;/&gt;&lt;property id=&quot;20300&quot; value=&quot;Slide 21 - &amp;quot;Итоги работы в ОЗП 2013/2014: &amp;#x0D;&amp;#x0A;изменение установленной мощности электростанций в 2013 г.&amp;quot;&quot;/&gt;&lt;property id=&quot;20307&quot; value=&quot;528&quot;/&gt;&lt;/object&gt;&lt;object type=&quot;3&quot; unique_id=&quot;15828&quot;&gt;&lt;property id=&quot;20148&quot; value=&quot;5&quot;/&gt;&lt;property id=&quot;20300&quot; value=&quot;Slide 22 - &amp;quot;Подготовка к ОЗП 2014/2015: &amp;#x0D;&amp;#x0A;ожидаемое изменение установленной мощности &amp;#x0D;&amp;#x0A;электростанций в 2014 году&amp;quot;&quot;/&gt;&lt;property id=&quot;20307&quot; value=&quot;529&quot;/&gt;&lt;/object&gt;&lt;object type=&quot;3&quot; unique_id=&quot;15829&quot;&gt;&lt;property id=&quot;20148&quot; value=&quot;5&quot;/&gt;&lt;property id=&quot;20300&quot; value=&quot;Slide 23 - &amp;quot;Итоги работы в ОЗП 2013/2014 г.:&amp;#x0D;&amp;#x0A;Аварийность на электрических станциях&amp;quot;&quot;/&gt;&lt;property id=&quot;20307&quot; value=&quot;530&quot;/&gt;&lt;/object&gt;&lt;object type=&quot;3&quot; unique_id=&quot;15830&quot;&gt;&lt;property id=&quot;20148&quot; value=&quot;5&quot;/&gt;&lt;property id=&quot;20300&quot; value=&quot;Slide 24 - &amp;quot;Задачи до ОЗП 2014/2015 г.: &amp;#x0D;&amp;#x0A;вводы электросетевых объектов&amp;quot;&quot;/&gt;&lt;property id=&quot;20307&quot; value=&quot;531&quot;/&gt;&lt;/object&gt;&lt;object type=&quot;3&quot; unique_id=&quot;15909&quot;&gt;&lt;property id=&quot;20148&quot; value=&quot;5&quot;/&gt;&lt;property id=&quot;20300&quot; value=&quot;Slide 7 - &amp;quot;Итоги работы в ОЗП 2013/2014 г.&amp;#x0D;&amp;#x0A;Аварийность в ЕЭС России&amp;quot;&quot;/&gt;&lt;property id=&quot;20307&quot; value=&quot;547&quot;/&gt;&lt;/object&gt;&lt;object type=&quot;3&quot; unique_id=&quot;15910&quot;&gt;&lt;property id=&quot;20148&quot; value=&quot;5&quot;/&gt;&lt;property id=&quot;20300&quot; value=&quot;Slide 8 - &amp;quot;Итоги работы в ОЗП 2013/2014 г.&amp;#x0D;&amp;#x0A;Аварийность на электростаницях ЕЭС России&amp;quot;&quot;/&gt;&lt;property id=&quot;20307&quot; value=&quot;548&quot;/&gt;&lt;/object&gt;&lt;object type=&quot;3&quot; unique_id=&quot;15911&quot;&gt;&lt;property id=&quot;20148&quot; value=&quot;5&quot;/&gt;&lt;property id=&quot;20300&quot; value=&quot;Slide 9 - &amp;quot;Итоги работы в ОЗП 2013/2014 г.&amp;#x0D;&amp;#x0A;Аварийность в электрических сетях ЕЭС России&amp;quot;&quot;/&gt;&lt;property id=&quot;20307&quot; value=&quot;5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5EA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269875" indent="-269875" algn="just">
          <a:spcBef>
            <a:spcPts val="0"/>
          </a:spcBef>
          <a:buClr>
            <a:srgbClr val="2A4E9E"/>
          </a:buClr>
          <a:buSzPct val="100000"/>
          <a:defRPr sz="12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4F7122F58C57448B74238A64DE90697" ma:contentTypeVersion="12" ma:contentTypeDescription="Создание документа." ma:contentTypeScope="" ma:versionID="52a0d0bea0c5523b0f62fe08f049c891">
  <xsd:schema xmlns:xsd="http://www.w3.org/2001/XMLSchema" xmlns:xs="http://www.w3.org/2001/XMLSchema" xmlns:p="http://schemas.microsoft.com/office/2006/metadata/properties" xmlns:ns1="http://schemas.microsoft.com/sharepoint/v3" xmlns:ns2="8e7233b4-5965-433d-8056-65ca843b7609" xmlns:ns3="974fca33-4970-4d2d-ba16-e20f9040fc2f" targetNamespace="http://schemas.microsoft.com/office/2006/metadata/properties" ma:root="true" ma:fieldsID="8917e014c75fe9ecafdefce882ae6559" ns1:_="" ns2:_="" ns3:_="">
    <xsd:import namespace="http://schemas.microsoft.com/sharepoint/v3"/>
    <xsd:import namespace="8e7233b4-5965-433d-8056-65ca843b7609"/>
    <xsd:import namespace="974fca33-4970-4d2d-ba16-e20f9040fc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PersistId" minOccurs="0"/>
                <xsd:element ref="ns1:FileType" minOccurs="0"/>
                <xsd:element ref="ns3:_x003a_" minOccurs="0"/>
                <xsd:element ref="ns3:_x0418__x043d__x0441__x0442__x0440__x0443__x043a__x0446__x0438__x0438_" minOccurs="0"/>
                <xsd:element ref="ns2:_dlc_DocId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Type" ma:index="10" nillable="true" ma:displayName="Тип файла" ma:internalName="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33b4-5965-433d-8056-65ca843b76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PersistId" ma:index="9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_dlc_DocIdUrl" ma:index="13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fca33-4970-4d2d-ba16-e20f9040fc2f" elementFormDefault="qualified">
    <xsd:import namespace="http://schemas.microsoft.com/office/2006/documentManagement/types"/>
    <xsd:import namespace="http://schemas.microsoft.com/office/infopath/2007/PartnerControls"/>
    <xsd:element name="_x003a_" ma:index="11" nillable="true" ma:displayName=":" ma:default="Бронирование переговорных" ma:format="Dropdown" ma:internalName="_x003a_">
      <xsd:simpleType>
        <xsd:restriction base="dms:Choice">
          <xsd:enumeration value="Бронирование переговорных"/>
          <xsd:enumeration value="Организация проведения мероприятий/командировок"/>
          <xsd:enumeration value="Паспортно-визовое обеспечение"/>
          <xsd:enumeration value="Медиа Центр"/>
          <xsd:enumeration value="Переводы"/>
          <xsd:enumeration value="Фирменный стиль"/>
          <xsd:enumeration value="Бронирование переговорной"/>
        </xsd:restriction>
      </xsd:simpleType>
    </xsd:element>
    <xsd:element name="_x0418__x043d__x0441__x0442__x0440__x0443__x043a__x0446__x0438__x0438_" ma:index="12" nillable="true" ma:displayName="Инструкции" ma:format="Hyperlink" ma:internalName="_x0418__x043d__x0441__x0442__x0440__x0443__x043a__x0446__x0438__x0438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8__x043d__x0441__x0442__x0440__x0443__x043a__x0446__x0438__x0438_ xmlns="974fca33-4970-4d2d-ba16-e20f9040fc2f">
      <Url xsi:nil="true"/>
      <Description xsi:nil="true"/>
    </_x0418__x043d__x0441__x0442__x0440__x0443__x043a__x0446__x0438__x0438_>
    <_x003a_ xmlns="974fca33-4970-4d2d-ba16-e20f9040fc2f">Фирменный стиль</_x003a_>
    <FileType xmlns="http://schemas.microsoft.com/sharepoint/v3" xsi:nil="true"/>
    <_dlc_DocId xmlns="8e7233b4-5965-433d-8056-65ca843b7609">ADCXMQC75VVE-4588-33</_dlc_DocId>
    <_dlc_DocIdUrl xmlns="8e7233b4-5965-433d-8056-65ca843b7609">
      <Url>http://portal.cdu.so/ia/ccp/_layouts/DocIdRedir.aspx?ID=ADCXMQC75VVE-4588-33</Url>
      <Description>ADCXMQC75VVE-4588-33</Description>
    </_dlc_DocIdUrl>
  </documentManagement>
</p:properties>
</file>

<file path=customXml/itemProps1.xml><?xml version="1.0" encoding="utf-8"?>
<ds:datastoreItem xmlns:ds="http://schemas.openxmlformats.org/officeDocument/2006/customXml" ds:itemID="{052AE9D2-4CCB-40FA-98C6-B50288B62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7233b4-5965-433d-8056-65ca843b7609"/>
    <ds:schemaRef ds:uri="974fca33-4970-4d2d-ba16-e20f9040fc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723FDE-AD3A-4577-8B05-E31137A6F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97F7BF-3882-4B54-887A-5BC228BC485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D8302C0-632E-47ED-BCA2-6066A64D5E0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974fca33-4970-4d2d-ba16-e20f9040fc2f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8e7233b4-5965-433d-8056-65ca843b760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37974</TotalTime>
  <Words>1745</Words>
  <Application>Microsoft Office PowerPoint</Application>
  <PresentationFormat>Экран (16:9)</PresentationFormat>
  <Paragraphs>342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Consolas</vt:lpstr>
      <vt:lpstr>Impact</vt:lpstr>
      <vt:lpstr>Times New Roman</vt:lpstr>
      <vt:lpstr>Wingdings</vt:lpstr>
      <vt:lpstr>Оформление по умолчанию</vt:lpstr>
      <vt:lpstr>Методы автоматизированной проверки фрагментов CIM-модели</vt:lpstr>
      <vt:lpstr>CIM как продолжение идеологии Semantic Web</vt:lpstr>
      <vt:lpstr>CIM как продолжение идеологии Semantic Web</vt:lpstr>
      <vt:lpstr>Что такое RDF?</vt:lpstr>
      <vt:lpstr>Что такое RDF?</vt:lpstr>
      <vt:lpstr>CIM-модель как граф</vt:lpstr>
      <vt:lpstr>CIM-модель как граф</vt:lpstr>
      <vt:lpstr>Для чего валидировать RDF</vt:lpstr>
      <vt:lpstr>Используемые СО средства валидации. Правила проверки</vt:lpstr>
      <vt:lpstr>Используемые СО средства валидации. Правила проверки</vt:lpstr>
      <vt:lpstr>Используемые СО средства валидации. Проверка фрагментов ИМ от ПАО «Россети»</vt:lpstr>
      <vt:lpstr>RDF Schema</vt:lpstr>
      <vt:lpstr>RDF Schema</vt:lpstr>
      <vt:lpstr>ShEx и SHACL</vt:lpstr>
      <vt:lpstr>В чём SHACL превосходит ShEx</vt:lpstr>
      <vt:lpstr>Основные концепции SHACL</vt:lpstr>
      <vt:lpstr>Основные компоненты ограничений (SHACL Core)</vt:lpstr>
      <vt:lpstr>Популярные движки для SHACL-валидации</vt:lpstr>
      <vt:lpstr>Примеры контуров SHACL</vt:lpstr>
      <vt:lpstr>Примеры контуров SHACL</vt:lpstr>
      <vt:lpstr>Выводы</vt:lpstr>
      <vt:lpstr>Спасибо за внимание</vt:lpstr>
    </vt:vector>
  </TitlesOfParts>
  <Company>ОАО "СО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Sergey Shevchuk</cp:lastModifiedBy>
  <cp:revision>2892</cp:revision>
  <cp:lastPrinted>2015-04-24T06:35:00Z</cp:lastPrinted>
  <dcterms:created xsi:type="dcterms:W3CDTF">2006-09-14T10:04:19Z</dcterms:created>
  <dcterms:modified xsi:type="dcterms:W3CDTF">2022-02-08T12:52:32Z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0x01010094F7122F58C57448B74238A64DE90697</vt:lpwstr>
  </property>
  <property fmtid="{D5CDD505-2E9C-101B-9397-08002B2CF9AE}" pid="3" name="_dlc_DocIdItemGuid">
    <vt:lpwstr>324ffc0c-f162-4ea5-92ce-8dc71d99cfd5</vt:lpwstr>
  </property>
</Properties>
</file>